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8288000" cy="10287000"/>
  <p:notesSz cx="6858000" cy="9144000"/>
  <p:embeddedFontLst>
    <p:embeddedFont>
      <p:font typeface="Anton" pitchFamily="2" charset="0"/>
      <p:regular r:id="rId15"/>
    </p:embeddedFont>
    <p:embeddedFont>
      <p:font typeface="Montserrat" panose="00000500000000000000" pitchFamily="2" charset="0"/>
      <p:regular r:id="rId16"/>
      <p:bold r:id="rId17"/>
    </p:embeddedFont>
    <p:embeddedFont>
      <p:font typeface="Montserrat Bold" panose="00000800000000000000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utungi, Vincent" userId="3b6c9b2d-6400-4f2b-bbed-b690b712aa10" providerId="ADAL" clId="{C3DB2E0C-C513-48A5-B39D-8D9970A7ADA5}"/>
    <pc:docChg chg="modSld">
      <pc:chgData name="Mutungi, Vincent" userId="3b6c9b2d-6400-4f2b-bbed-b690b712aa10" providerId="ADAL" clId="{C3DB2E0C-C513-48A5-B39D-8D9970A7ADA5}" dt="2025-04-03T22:02:02.049" v="5" actId="113"/>
      <pc:docMkLst>
        <pc:docMk/>
      </pc:docMkLst>
      <pc:sldChg chg="modSp mod">
        <pc:chgData name="Mutungi, Vincent" userId="3b6c9b2d-6400-4f2b-bbed-b690b712aa10" providerId="ADAL" clId="{C3DB2E0C-C513-48A5-B39D-8D9970A7ADA5}" dt="2025-04-03T22:02:02.049" v="5" actId="113"/>
        <pc:sldMkLst>
          <pc:docMk/>
          <pc:sldMk cId="0" sldId="260"/>
        </pc:sldMkLst>
        <pc:spChg chg="mod">
          <ac:chgData name="Mutungi, Vincent" userId="3b6c9b2d-6400-4f2b-bbed-b690b712aa10" providerId="ADAL" clId="{C3DB2E0C-C513-48A5-B39D-8D9970A7ADA5}" dt="2025-04-03T22:02:02.049" v="5" actId="113"/>
          <ac:spMkLst>
            <pc:docMk/>
            <pc:sldMk cId="0" sldId="260"/>
            <ac:spMk id="10" creationId="{00000000-0000-0000-0000-000000000000}"/>
          </ac:spMkLst>
        </pc:spChg>
      </pc:sldChg>
    </pc:docChg>
  </pc:docChgLst>
</pc:chgInfo>
</file>

<file path=ppt/media/image1.jpeg>
</file>

<file path=ppt/media/image10.jpeg>
</file>

<file path=ppt/media/image2.jpeg>
</file>

<file path=ppt/media/image3.jpeg>
</file>

<file path=ppt/media/image4.png>
</file>

<file path=ppt/media/image5.sv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1391691"/>
            <a:ext cx="18288000" cy="7505597"/>
            <a:chOff x="0" y="0"/>
            <a:chExt cx="4816593" cy="197678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1976783"/>
            </a:xfrm>
            <a:custGeom>
              <a:avLst/>
              <a:gdLst/>
              <a:ahLst/>
              <a:cxnLst/>
              <a:rect l="l" t="t" r="r" b="b"/>
              <a:pathLst>
                <a:path w="4816592" h="1976783">
                  <a:moveTo>
                    <a:pt x="0" y="0"/>
                  </a:moveTo>
                  <a:lnTo>
                    <a:pt x="4816592" y="0"/>
                  </a:lnTo>
                  <a:lnTo>
                    <a:pt x="4816592" y="1976783"/>
                  </a:lnTo>
                  <a:lnTo>
                    <a:pt x="0" y="1976783"/>
                  </a:ln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20148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9030638"/>
            <a:ext cx="18288000" cy="784395"/>
            <a:chOff x="0" y="0"/>
            <a:chExt cx="4816593" cy="20659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816592" cy="206590"/>
            </a:xfrm>
            <a:custGeom>
              <a:avLst/>
              <a:gdLst/>
              <a:ahLst/>
              <a:cxnLst/>
              <a:rect l="l" t="t" r="r" b="b"/>
              <a:pathLst>
                <a:path w="4816592" h="206590">
                  <a:moveTo>
                    <a:pt x="0" y="0"/>
                  </a:moveTo>
                  <a:lnTo>
                    <a:pt x="4816592" y="0"/>
                  </a:lnTo>
                  <a:lnTo>
                    <a:pt x="4816592" y="206590"/>
                  </a:lnTo>
                  <a:lnTo>
                    <a:pt x="0" y="206590"/>
                  </a:ln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816593" cy="244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0" y="471967"/>
            <a:ext cx="18288000" cy="784395"/>
            <a:chOff x="0" y="0"/>
            <a:chExt cx="4816593" cy="20659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816592" cy="206590"/>
            </a:xfrm>
            <a:custGeom>
              <a:avLst/>
              <a:gdLst/>
              <a:ahLst/>
              <a:cxnLst/>
              <a:rect l="l" t="t" r="r" b="b"/>
              <a:pathLst>
                <a:path w="4816592" h="206590">
                  <a:moveTo>
                    <a:pt x="0" y="0"/>
                  </a:moveTo>
                  <a:lnTo>
                    <a:pt x="4816592" y="0"/>
                  </a:lnTo>
                  <a:lnTo>
                    <a:pt x="4816592" y="206590"/>
                  </a:lnTo>
                  <a:lnTo>
                    <a:pt x="0" y="206590"/>
                  </a:ln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4816593" cy="244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273010" y="471967"/>
            <a:ext cx="7988655" cy="9320467"/>
            <a:chOff x="0" y="0"/>
            <a:chExt cx="698500" cy="814949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98500" cy="814949"/>
            </a:xfrm>
            <a:custGeom>
              <a:avLst/>
              <a:gdLst/>
              <a:ahLst/>
              <a:cxnLst/>
              <a:rect l="l" t="t" r="r" b="b"/>
              <a:pathLst>
                <a:path w="698500" h="814949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11749"/>
                  </a:lnTo>
                  <a:lnTo>
                    <a:pt x="349250" y="814949"/>
                  </a:lnTo>
                  <a:lnTo>
                    <a:pt x="0" y="611749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F8D33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101600"/>
              <a:ext cx="698500" cy="57364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>
            <a:grpSpLocks noChangeAspect="1"/>
          </p:cNvGrpSpPr>
          <p:nvPr/>
        </p:nvGrpSpPr>
        <p:grpSpPr>
          <a:xfrm>
            <a:off x="742616" y="1074372"/>
            <a:ext cx="7049443" cy="8140235"/>
            <a:chOff x="0" y="0"/>
            <a:chExt cx="5499100" cy="63500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499100" cy="6350000"/>
            </a:xfrm>
            <a:custGeom>
              <a:avLst/>
              <a:gdLst/>
              <a:ahLst/>
              <a:cxnLst/>
              <a:rect l="l" t="t" r="r" b="b"/>
              <a:pathLst>
                <a:path w="5499100" h="6350000">
                  <a:moveTo>
                    <a:pt x="2749550" y="6350000"/>
                  </a:moveTo>
                  <a:lnTo>
                    <a:pt x="0" y="4762500"/>
                  </a:lnTo>
                  <a:lnTo>
                    <a:pt x="0" y="1587500"/>
                  </a:lnTo>
                  <a:lnTo>
                    <a:pt x="2749550" y="0"/>
                  </a:lnTo>
                  <a:lnTo>
                    <a:pt x="5499100" y="1587500"/>
                  </a:lnTo>
                  <a:lnTo>
                    <a:pt x="5499100" y="4762500"/>
                  </a:lnTo>
                  <a:lnTo>
                    <a:pt x="2749550" y="6350000"/>
                  </a:lnTo>
                  <a:close/>
                </a:path>
              </a:pathLst>
            </a:custGeom>
            <a:blipFill>
              <a:blip r:embed="rId2"/>
              <a:stretch>
                <a:fillRect l="-57577" r="-15741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9144000" y="6784556"/>
            <a:ext cx="6445290" cy="1019185"/>
            <a:chOff x="0" y="0"/>
            <a:chExt cx="1697525" cy="268427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697525" cy="268427"/>
            </a:xfrm>
            <a:custGeom>
              <a:avLst/>
              <a:gdLst/>
              <a:ahLst/>
              <a:cxnLst/>
              <a:rect l="l" t="t" r="r" b="b"/>
              <a:pathLst>
                <a:path w="1697525" h="268427">
                  <a:moveTo>
                    <a:pt x="0" y="0"/>
                  </a:moveTo>
                  <a:lnTo>
                    <a:pt x="1697525" y="0"/>
                  </a:lnTo>
                  <a:lnTo>
                    <a:pt x="1697525" y="268427"/>
                  </a:lnTo>
                  <a:lnTo>
                    <a:pt x="0" y="268427"/>
                  </a:lnTo>
                  <a:close/>
                </a:path>
              </a:pathLst>
            </a:custGeom>
            <a:solidFill>
              <a:srgbClr val="F8D33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1697525" cy="3065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9144000" y="2634195"/>
            <a:ext cx="8895367" cy="3864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070"/>
              </a:lnSpc>
            </a:pPr>
            <a:r>
              <a:rPr lang="en-US" sz="9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CATTLE HANDLING FACILITY IMPROVEMENT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9144000" y="1656295"/>
            <a:ext cx="5698027" cy="558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74"/>
              </a:lnSpc>
            </a:pPr>
            <a:r>
              <a:rPr lang="en-US" sz="2499" b="1" spc="1154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TEAM PROJECT 1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231027" y="7032211"/>
            <a:ext cx="6358263" cy="447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24"/>
              </a:lnSpc>
            </a:pPr>
            <a:r>
              <a:rPr lang="en-US" sz="2499" b="1" spc="117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PROJECT MANAGEMENT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4816593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2709333"/>
            </a:xfrm>
            <a:custGeom>
              <a:avLst/>
              <a:gdLst/>
              <a:ahLst/>
              <a:cxnLst/>
              <a:rect l="l" t="t" r="r" b="b"/>
              <a:pathLst>
                <a:path w="4816592" h="2709333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331344" y="212391"/>
            <a:ext cx="8034731" cy="873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76"/>
              </a:lnSpc>
            </a:pPr>
            <a:r>
              <a:rPr lang="en-US" sz="6298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RISK MANAGEMENT PLAN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31344" y="1038752"/>
            <a:ext cx="7723925" cy="14624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20"/>
              </a:lnSpc>
            </a:pPr>
            <a:r>
              <a:rPr lang="en-US" sz="28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Approach</a:t>
            </a:r>
            <a:r>
              <a:rPr lang="en-US" sz="2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: </a:t>
            </a:r>
          </a:p>
          <a:p>
            <a:pPr algn="l">
              <a:lnSpc>
                <a:spcPts val="3920"/>
              </a:lnSpc>
            </a:pPr>
            <a:r>
              <a:rPr lang="en-US" sz="2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Qualitative assessment using a risk matrix to identify, assess, and prioritize risks.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331344" y="2820344"/>
            <a:ext cx="7723925" cy="3695533"/>
            <a:chOff x="0" y="0"/>
            <a:chExt cx="1989286" cy="951779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989286" cy="951779"/>
            </a:xfrm>
            <a:custGeom>
              <a:avLst/>
              <a:gdLst/>
              <a:ahLst/>
              <a:cxnLst/>
              <a:rect l="l" t="t" r="r" b="b"/>
              <a:pathLst>
                <a:path w="1989286" h="951779">
                  <a:moveTo>
                    <a:pt x="0" y="0"/>
                  </a:moveTo>
                  <a:lnTo>
                    <a:pt x="1989286" y="0"/>
                  </a:lnTo>
                  <a:lnTo>
                    <a:pt x="1989286" y="951779"/>
                  </a:lnTo>
                  <a:lnTo>
                    <a:pt x="0" y="951779"/>
                  </a:lnTo>
                  <a:close/>
                </a:path>
              </a:pathLst>
            </a:custGeom>
            <a:solidFill>
              <a:srgbClr val="F8D33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989286" cy="9898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492404" y="2997661"/>
            <a:ext cx="7394517" cy="33585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29"/>
              </a:lnSpc>
            </a:pPr>
            <a:r>
              <a:rPr lang="en-US" sz="2999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Process:</a:t>
            </a:r>
          </a:p>
          <a:p>
            <a:pPr marL="647697" lvl="1" indent="-323848" algn="l">
              <a:lnSpc>
                <a:spcPts val="3329"/>
              </a:lnSpc>
              <a:buFont typeface="Arial"/>
              <a:buChar char="•"/>
            </a:pPr>
            <a:r>
              <a:rPr lang="en-US" sz="29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Identify risks via brainstorming and stakeholder input.</a:t>
            </a:r>
          </a:p>
          <a:p>
            <a:pPr marL="647697" lvl="1" indent="-323848" algn="l">
              <a:lnSpc>
                <a:spcPts val="3329"/>
              </a:lnSpc>
              <a:buFont typeface="Arial"/>
              <a:buChar char="•"/>
            </a:pPr>
            <a:r>
              <a:rPr lang="en-US" sz="29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Assess risks with a scoring system.</a:t>
            </a:r>
          </a:p>
          <a:p>
            <a:pPr marL="647697" lvl="1" indent="-323848" algn="l">
              <a:lnSpc>
                <a:spcPts val="3329"/>
              </a:lnSpc>
              <a:buFont typeface="Arial"/>
              <a:buChar char="•"/>
            </a:pPr>
            <a:r>
              <a:rPr lang="en-US" sz="29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Prioritize based on combined risk score.</a:t>
            </a:r>
          </a:p>
          <a:p>
            <a:pPr marL="647697" lvl="1" indent="-323848" algn="l">
              <a:lnSpc>
                <a:spcPts val="3329"/>
              </a:lnSpc>
              <a:buFont typeface="Arial"/>
              <a:buChar char="•"/>
            </a:pPr>
            <a:r>
              <a:rPr lang="en-US" sz="29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Track risks using a risk matrix and register.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366075" y="-14059"/>
            <a:ext cx="9612258" cy="60422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09"/>
              </a:lnSpc>
            </a:pPr>
            <a:r>
              <a:rPr lang="en-US" sz="2864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Roles &amp; Responsibilities</a:t>
            </a:r>
          </a:p>
          <a:p>
            <a:pPr marL="618387" lvl="1" indent="-309193" algn="l">
              <a:lnSpc>
                <a:spcPts val="4009"/>
              </a:lnSpc>
              <a:buFont typeface="Arial"/>
              <a:buChar char="•"/>
            </a:pPr>
            <a:r>
              <a:rPr lang="en-US" sz="286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Project Manager: Leads risk management, mitigation, and project oversight.</a:t>
            </a:r>
          </a:p>
          <a:p>
            <a:pPr marL="618387" lvl="1" indent="-309193" algn="l">
              <a:lnSpc>
                <a:spcPts val="4009"/>
              </a:lnSpc>
              <a:buFont typeface="Arial"/>
              <a:buChar char="•"/>
            </a:pPr>
            <a:r>
              <a:rPr lang="en-US" sz="286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Architect: Ensures design compliance and safety, identifies design risks.</a:t>
            </a:r>
          </a:p>
          <a:p>
            <a:pPr marL="618387" lvl="1" indent="-309193" algn="l">
              <a:lnSpc>
                <a:spcPts val="4009"/>
              </a:lnSpc>
              <a:buFont typeface="Arial"/>
              <a:buChar char="•"/>
            </a:pPr>
            <a:r>
              <a:rPr lang="en-US" sz="286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Foreman: Manages procurement risks and supply chain issues.</a:t>
            </a:r>
          </a:p>
          <a:p>
            <a:pPr marL="618387" lvl="1" indent="-309193" algn="l">
              <a:lnSpc>
                <a:spcPts val="4009"/>
              </a:lnSpc>
              <a:buFont typeface="Arial"/>
              <a:buChar char="•"/>
            </a:pPr>
            <a:r>
              <a:rPr lang="en-US" sz="286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Construction Team: Reports site risks and implements mitigation measures.</a:t>
            </a:r>
          </a:p>
          <a:p>
            <a:pPr marL="618387" lvl="1" indent="-309193" algn="l">
              <a:lnSpc>
                <a:spcPts val="4009"/>
              </a:lnSpc>
              <a:buFont typeface="Arial"/>
              <a:buChar char="•"/>
            </a:pPr>
            <a:r>
              <a:rPr lang="en-US" sz="286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Supplier: Ensures material availability and reports potential delays.</a:t>
            </a:r>
          </a:p>
          <a:p>
            <a:pPr algn="l">
              <a:lnSpc>
                <a:spcPts val="4009"/>
              </a:lnSpc>
            </a:pPr>
            <a:endParaRPr lang="en-US" sz="2864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2" name="Group 12"/>
          <p:cNvGrpSpPr/>
          <p:nvPr/>
        </p:nvGrpSpPr>
        <p:grpSpPr>
          <a:xfrm>
            <a:off x="8366075" y="5914772"/>
            <a:ext cx="9612258" cy="3899431"/>
            <a:chOff x="0" y="0"/>
            <a:chExt cx="2475623" cy="1004293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475623" cy="1004293"/>
            </a:xfrm>
            <a:custGeom>
              <a:avLst/>
              <a:gdLst/>
              <a:ahLst/>
              <a:cxnLst/>
              <a:rect l="l" t="t" r="r" b="b"/>
              <a:pathLst>
                <a:path w="2475623" h="1004293">
                  <a:moveTo>
                    <a:pt x="0" y="0"/>
                  </a:moveTo>
                  <a:lnTo>
                    <a:pt x="2475623" y="0"/>
                  </a:lnTo>
                  <a:lnTo>
                    <a:pt x="2475623" y="1004293"/>
                  </a:lnTo>
                  <a:lnTo>
                    <a:pt x="0" y="1004293"/>
                  </a:lnTo>
                  <a:close/>
                </a:path>
              </a:pathLst>
            </a:custGeom>
            <a:solidFill>
              <a:srgbClr val="F8D33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2475623" cy="10423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8631437" y="6175652"/>
            <a:ext cx="9081534" cy="3114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99"/>
              </a:lnSpc>
            </a:pPr>
            <a:r>
              <a:rPr lang="en-US" sz="2999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Budget &amp; Schedule:</a:t>
            </a:r>
          </a:p>
          <a:p>
            <a:pPr marL="647697" lvl="1" indent="-323848" algn="l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Budget: $119,650 with 10% contingency ($11,965) for high-priority risks.</a:t>
            </a:r>
          </a:p>
          <a:p>
            <a:pPr marL="647697" lvl="1" indent="-323848" algn="l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Schedule: Risk monitoring integrated from May 1 – July 2, 2025, with key checkpoints (May 6, June 10, June 27).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327700" y="6620651"/>
            <a:ext cx="7723925" cy="3387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50"/>
              </a:lnSpc>
            </a:pPr>
            <a:r>
              <a:rPr lang="en-US" sz="275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Risk Categories</a:t>
            </a:r>
          </a:p>
          <a:p>
            <a:pPr marL="593726" lvl="1" indent="-296863" algn="l">
              <a:lnSpc>
                <a:spcPts val="3850"/>
              </a:lnSpc>
              <a:buFont typeface="Arial"/>
              <a:buChar char="•"/>
            </a:pPr>
            <a:r>
              <a:rPr lang="en-US" sz="275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Very Unlikely: Equipment breakdown (low impact).</a:t>
            </a:r>
          </a:p>
          <a:p>
            <a:pPr marL="593726" lvl="1" indent="-296863" algn="l">
              <a:lnSpc>
                <a:spcPts val="3850"/>
              </a:lnSpc>
              <a:buFont typeface="Arial"/>
              <a:buChar char="•"/>
            </a:pPr>
            <a:r>
              <a:rPr lang="en-US" sz="275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Likely: Weather delays (medium impact).</a:t>
            </a:r>
          </a:p>
          <a:p>
            <a:pPr marL="593726" lvl="1" indent="-296863" algn="l">
              <a:lnSpc>
                <a:spcPts val="3850"/>
              </a:lnSpc>
              <a:buFont typeface="Arial"/>
              <a:buChar char="•"/>
            </a:pPr>
            <a:r>
              <a:rPr lang="en-US" sz="275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Very Likely: Material price fluctuations (high impact).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5143885" cy="289343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143885" cy="2893435"/>
            </a:xfrm>
            <a:custGeom>
              <a:avLst/>
              <a:gdLst/>
              <a:ahLst/>
              <a:cxnLst/>
              <a:rect l="l" t="t" r="r" b="b"/>
              <a:pathLst>
                <a:path w="5143885" h="2893435">
                  <a:moveTo>
                    <a:pt x="0" y="0"/>
                  </a:moveTo>
                  <a:lnTo>
                    <a:pt x="5143885" y="0"/>
                  </a:lnTo>
                  <a:lnTo>
                    <a:pt x="5143885" y="2893435"/>
                  </a:lnTo>
                  <a:lnTo>
                    <a:pt x="0" y="2893435"/>
                  </a:lnTo>
                  <a:close/>
                </a:path>
              </a:pathLst>
            </a:custGeom>
            <a:solidFill>
              <a:srgbClr val="F8D33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5143885" cy="29315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438788" y="297387"/>
            <a:ext cx="5518277" cy="5045992"/>
            <a:chOff x="0" y="0"/>
            <a:chExt cx="1453373" cy="132898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453373" cy="1328985"/>
            </a:xfrm>
            <a:custGeom>
              <a:avLst/>
              <a:gdLst/>
              <a:ahLst/>
              <a:cxnLst/>
              <a:rect l="l" t="t" r="r" b="b"/>
              <a:pathLst>
                <a:path w="1453373" h="1328985">
                  <a:moveTo>
                    <a:pt x="0" y="0"/>
                  </a:moveTo>
                  <a:lnTo>
                    <a:pt x="1453373" y="0"/>
                  </a:lnTo>
                  <a:lnTo>
                    <a:pt x="1453373" y="1328985"/>
                  </a:lnTo>
                  <a:lnTo>
                    <a:pt x="0" y="1328985"/>
                  </a:ln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453373" cy="13670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38788" y="5601124"/>
            <a:ext cx="5518277" cy="4433392"/>
            <a:chOff x="0" y="0"/>
            <a:chExt cx="1453373" cy="116764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453373" cy="1167642"/>
            </a:xfrm>
            <a:custGeom>
              <a:avLst/>
              <a:gdLst/>
              <a:ahLst/>
              <a:cxnLst/>
              <a:rect l="l" t="t" r="r" b="b"/>
              <a:pathLst>
                <a:path w="1453373" h="1167642">
                  <a:moveTo>
                    <a:pt x="0" y="0"/>
                  </a:moveTo>
                  <a:lnTo>
                    <a:pt x="1453373" y="0"/>
                  </a:lnTo>
                  <a:lnTo>
                    <a:pt x="1453373" y="1167642"/>
                  </a:lnTo>
                  <a:lnTo>
                    <a:pt x="0" y="1167642"/>
                  </a:ln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1453373" cy="12057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2347084" y="297387"/>
            <a:ext cx="5538781" cy="5045992"/>
            <a:chOff x="0" y="0"/>
            <a:chExt cx="1458774" cy="132898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458774" cy="1328985"/>
            </a:xfrm>
            <a:custGeom>
              <a:avLst/>
              <a:gdLst/>
              <a:ahLst/>
              <a:cxnLst/>
              <a:rect l="l" t="t" r="r" b="b"/>
              <a:pathLst>
                <a:path w="1458774" h="1328985">
                  <a:moveTo>
                    <a:pt x="0" y="0"/>
                  </a:moveTo>
                  <a:lnTo>
                    <a:pt x="1458774" y="0"/>
                  </a:lnTo>
                  <a:lnTo>
                    <a:pt x="1458774" y="1328985"/>
                  </a:lnTo>
                  <a:lnTo>
                    <a:pt x="0" y="1328985"/>
                  </a:ln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1458774" cy="13670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2347084" y="5601124"/>
            <a:ext cx="5538781" cy="4433392"/>
            <a:chOff x="0" y="0"/>
            <a:chExt cx="1458774" cy="1167642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458774" cy="1167642"/>
            </a:xfrm>
            <a:custGeom>
              <a:avLst/>
              <a:gdLst/>
              <a:ahLst/>
              <a:cxnLst/>
              <a:rect l="l" t="t" r="r" b="b"/>
              <a:pathLst>
                <a:path w="1458774" h="1167642">
                  <a:moveTo>
                    <a:pt x="0" y="0"/>
                  </a:moveTo>
                  <a:lnTo>
                    <a:pt x="1458774" y="0"/>
                  </a:lnTo>
                  <a:lnTo>
                    <a:pt x="1458774" y="1167642"/>
                  </a:lnTo>
                  <a:lnTo>
                    <a:pt x="0" y="1167642"/>
                  </a:ln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1458774" cy="12057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6384862" y="3973069"/>
            <a:ext cx="5518277" cy="6313931"/>
            <a:chOff x="0" y="0"/>
            <a:chExt cx="1453373" cy="1662928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453373" cy="1662928"/>
            </a:xfrm>
            <a:custGeom>
              <a:avLst/>
              <a:gdLst/>
              <a:ahLst/>
              <a:cxnLst/>
              <a:rect l="l" t="t" r="r" b="b"/>
              <a:pathLst>
                <a:path w="1453373" h="1662928">
                  <a:moveTo>
                    <a:pt x="0" y="0"/>
                  </a:moveTo>
                  <a:lnTo>
                    <a:pt x="1453373" y="0"/>
                  </a:lnTo>
                  <a:lnTo>
                    <a:pt x="1453373" y="1662928"/>
                  </a:lnTo>
                  <a:lnTo>
                    <a:pt x="0" y="1662928"/>
                  </a:ln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38100"/>
              <a:ext cx="1453373" cy="17010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0" name="Freeform 20"/>
          <p:cNvSpPr/>
          <p:nvPr/>
        </p:nvSpPr>
        <p:spPr>
          <a:xfrm>
            <a:off x="6929288" y="1028700"/>
            <a:ext cx="4429424" cy="2786848"/>
          </a:xfrm>
          <a:custGeom>
            <a:avLst/>
            <a:gdLst/>
            <a:ahLst/>
            <a:cxnLst/>
            <a:rect l="l" t="t" r="r" b="b"/>
            <a:pathLst>
              <a:path w="4429424" h="2786848">
                <a:moveTo>
                  <a:pt x="0" y="0"/>
                </a:moveTo>
                <a:lnTo>
                  <a:pt x="4429424" y="0"/>
                </a:lnTo>
                <a:lnTo>
                  <a:pt x="4429424" y="2786848"/>
                </a:lnTo>
                <a:lnTo>
                  <a:pt x="0" y="27868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25" b="-112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TextBox 21"/>
          <p:cNvSpPr txBox="1"/>
          <p:nvPr/>
        </p:nvSpPr>
        <p:spPr>
          <a:xfrm>
            <a:off x="5744548" y="190401"/>
            <a:ext cx="6798905" cy="8097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52"/>
              </a:lnSpc>
            </a:pPr>
            <a:r>
              <a:rPr lang="en-US" sz="5898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Constraints List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6662181" y="4077082"/>
            <a:ext cx="4963638" cy="65512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50"/>
              </a:lnSpc>
            </a:pPr>
            <a:r>
              <a:rPr lang="en-US" sz="2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r>
              <a:rPr lang="en-US" sz="23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. Budget Limitations</a:t>
            </a:r>
          </a:p>
          <a:p>
            <a:pPr marL="496574" lvl="1" indent="-248287" algn="l">
              <a:lnSpc>
                <a:spcPts val="3450"/>
              </a:lnSpc>
              <a:buFont typeface="Arial"/>
              <a:buChar char="•"/>
            </a:pPr>
            <a:r>
              <a:rPr lang="en-US" sz="2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Description: Fixed budget of $119,650, with no extra funding unless approved.</a:t>
            </a:r>
          </a:p>
          <a:p>
            <a:pPr marL="496574" lvl="1" indent="-248287" algn="l">
              <a:lnSpc>
                <a:spcPts val="3450"/>
              </a:lnSpc>
              <a:buFont typeface="Arial"/>
              <a:buChar char="•"/>
            </a:pPr>
            <a:r>
              <a:rPr lang="en-US" sz="2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Impact: Requires strict cost control and prioritization of essential expenses.</a:t>
            </a:r>
          </a:p>
          <a:p>
            <a:pPr algn="l">
              <a:lnSpc>
                <a:spcPts val="3450"/>
              </a:lnSpc>
            </a:pPr>
            <a:r>
              <a:rPr lang="en-US" sz="23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2. Time Constraints</a:t>
            </a:r>
          </a:p>
          <a:p>
            <a:pPr marL="496574" lvl="1" indent="-248287" algn="l">
              <a:lnSpc>
                <a:spcPts val="3450"/>
              </a:lnSpc>
              <a:buFont typeface="Arial"/>
              <a:buChar char="•"/>
            </a:pPr>
            <a:r>
              <a:rPr lang="en-US" sz="2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Description: Project runs from May 1 to July 2, 2025, with no extensions.</a:t>
            </a:r>
          </a:p>
          <a:p>
            <a:pPr marL="496574" lvl="1" indent="-248287" algn="l">
              <a:lnSpc>
                <a:spcPts val="3450"/>
              </a:lnSpc>
              <a:buFont typeface="Arial"/>
              <a:buChar char="•"/>
            </a:pPr>
            <a:r>
              <a:rPr lang="en-US" sz="2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Impact: No room for delays; contingency planning is essential.</a:t>
            </a:r>
          </a:p>
          <a:p>
            <a:pPr algn="l">
              <a:lnSpc>
                <a:spcPts val="3450"/>
              </a:lnSpc>
            </a:pPr>
            <a:endParaRPr lang="en-US" sz="23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539894" y="5836920"/>
            <a:ext cx="5316063" cy="44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25"/>
              </a:lnSpc>
            </a:pPr>
            <a:r>
              <a:rPr lang="en-US" sz="195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5. Stakeholder Expectations</a:t>
            </a:r>
          </a:p>
          <a:p>
            <a:pPr marL="421005" lvl="1" indent="-210502" algn="l">
              <a:lnSpc>
                <a:spcPts val="2925"/>
              </a:lnSpc>
              <a:buFont typeface="Arial"/>
              <a:buChar char="•"/>
            </a:pPr>
            <a:r>
              <a:rPr lang="en-US" sz="195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Description: Must align with farm owner’s and instructor’s requirements.</a:t>
            </a:r>
          </a:p>
          <a:p>
            <a:pPr marL="421005" lvl="1" indent="-210502" algn="l">
              <a:lnSpc>
                <a:spcPts val="2925"/>
              </a:lnSpc>
              <a:buFont typeface="Arial"/>
              <a:buChar char="•"/>
            </a:pPr>
            <a:r>
              <a:rPr lang="en-US" sz="195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Impact: Limits creative freedom; requires regular feedback.</a:t>
            </a:r>
          </a:p>
          <a:p>
            <a:pPr algn="l">
              <a:lnSpc>
                <a:spcPts val="2925"/>
              </a:lnSpc>
            </a:pPr>
            <a:r>
              <a:rPr lang="en-US" sz="195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6. Scope Restrictions</a:t>
            </a:r>
          </a:p>
          <a:p>
            <a:pPr marL="421005" lvl="1" indent="-210502" algn="l">
              <a:lnSpc>
                <a:spcPts val="2925"/>
              </a:lnSpc>
              <a:buFont typeface="Arial"/>
              <a:buChar char="•"/>
            </a:pPr>
            <a:r>
              <a:rPr lang="en-US" sz="195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Description: Focused on corral, chutes, and tub; expansions require approval.</a:t>
            </a:r>
          </a:p>
          <a:p>
            <a:pPr marL="421005" lvl="1" indent="-210502" algn="l">
              <a:lnSpc>
                <a:spcPts val="2925"/>
              </a:lnSpc>
              <a:buFont typeface="Arial"/>
              <a:buChar char="•"/>
            </a:pPr>
            <a:r>
              <a:rPr lang="en-US" sz="195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Impact: Prevents scope creep but needs structured change management.</a:t>
            </a:r>
          </a:p>
          <a:p>
            <a:pPr algn="l">
              <a:lnSpc>
                <a:spcPts val="2925"/>
              </a:lnSpc>
            </a:pPr>
            <a:endParaRPr lang="en-US" sz="195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559241" y="364280"/>
            <a:ext cx="5316063" cy="52368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50"/>
              </a:lnSpc>
            </a:pPr>
            <a:r>
              <a:rPr lang="en-US" sz="23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3. Resource Availability</a:t>
            </a:r>
          </a:p>
          <a:p>
            <a:pPr marL="496574" lvl="1" indent="-248287" algn="l">
              <a:lnSpc>
                <a:spcPts val="3450"/>
              </a:lnSpc>
              <a:buFont typeface="Arial"/>
              <a:buChar char="•"/>
            </a:pPr>
            <a:r>
              <a:rPr lang="en-US" sz="2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Description: Limited team members and materials.</a:t>
            </a:r>
          </a:p>
          <a:p>
            <a:pPr marL="496574" lvl="1" indent="-248287" algn="l">
              <a:lnSpc>
                <a:spcPts val="3450"/>
              </a:lnSpc>
              <a:buFont typeface="Arial"/>
              <a:buChar char="•"/>
            </a:pPr>
            <a:r>
              <a:rPr lang="en-US" sz="2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Impact: Restricts flexibility, requiring efficient resource use.</a:t>
            </a:r>
          </a:p>
          <a:p>
            <a:pPr algn="l">
              <a:lnSpc>
                <a:spcPts val="3450"/>
              </a:lnSpc>
            </a:pPr>
            <a:r>
              <a:rPr lang="en-US" sz="23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4. Regulatory &amp; Compliance</a:t>
            </a:r>
          </a:p>
          <a:p>
            <a:pPr marL="496574" lvl="1" indent="-248287" algn="l">
              <a:lnSpc>
                <a:spcPts val="3450"/>
              </a:lnSpc>
              <a:buFont typeface="Arial"/>
              <a:buChar char="•"/>
            </a:pPr>
            <a:r>
              <a:rPr lang="en-US" sz="2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Description: Must meet livestock handling and worker safety regulations.</a:t>
            </a:r>
          </a:p>
          <a:p>
            <a:pPr marL="496574" lvl="1" indent="-248287" algn="l">
              <a:lnSpc>
                <a:spcPts val="3450"/>
              </a:lnSpc>
              <a:buFont typeface="Arial"/>
              <a:buChar char="•"/>
            </a:pPr>
            <a:r>
              <a:rPr lang="en-US" sz="2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Impact: Ensures compliance but may increase costs and time.</a:t>
            </a:r>
          </a:p>
          <a:p>
            <a:pPr algn="l">
              <a:lnSpc>
                <a:spcPts val="3450"/>
              </a:lnSpc>
            </a:pPr>
            <a:endParaRPr lang="en-US" sz="23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" name="TextBox 25"/>
          <p:cNvSpPr txBox="1"/>
          <p:nvPr/>
        </p:nvSpPr>
        <p:spPr>
          <a:xfrm>
            <a:off x="12569801" y="402938"/>
            <a:ext cx="5316063" cy="47777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50"/>
              </a:lnSpc>
            </a:pPr>
            <a:r>
              <a:rPr lang="en-US" sz="21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7. Technology Constraints</a:t>
            </a:r>
          </a:p>
          <a:p>
            <a:pPr marL="453395" lvl="1" indent="-226697" algn="l">
              <a:lnSpc>
                <a:spcPts val="315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Description: Uses standard construction tools and methods.</a:t>
            </a:r>
          </a:p>
          <a:p>
            <a:pPr marL="453395" lvl="1" indent="-226697" algn="l">
              <a:lnSpc>
                <a:spcPts val="315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Impact: Ensures feasibility but limits advanced solutions.</a:t>
            </a:r>
          </a:p>
          <a:p>
            <a:pPr algn="l">
              <a:lnSpc>
                <a:spcPts val="3150"/>
              </a:lnSpc>
            </a:pPr>
            <a:r>
              <a:rPr lang="en-US" sz="21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8. Risk Management</a:t>
            </a:r>
          </a:p>
          <a:p>
            <a:pPr marL="453395" lvl="1" indent="-226697" algn="l">
              <a:lnSpc>
                <a:spcPts val="315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Description: Risks must be handled within predefined mitigation plans.</a:t>
            </a:r>
          </a:p>
          <a:p>
            <a:pPr marL="453395" lvl="1" indent="-226697" algn="l">
              <a:lnSpc>
                <a:spcPts val="315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Impact: Requires proactive planning to balance quality, time, and budget.</a:t>
            </a:r>
          </a:p>
          <a:p>
            <a:pPr algn="l">
              <a:lnSpc>
                <a:spcPts val="3150"/>
              </a:lnSpc>
            </a:pPr>
            <a:endParaRPr lang="en-US" sz="21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12505044" y="5633713"/>
            <a:ext cx="5316063" cy="43776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50"/>
              </a:lnSpc>
            </a:pPr>
            <a:r>
              <a:rPr lang="en-US" sz="21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9. External Vendor Dependencies</a:t>
            </a:r>
          </a:p>
          <a:p>
            <a:pPr marL="453395" lvl="1" indent="-226697" algn="l">
              <a:lnSpc>
                <a:spcPts val="315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Description: Relies on vendors for materials and labor.</a:t>
            </a:r>
          </a:p>
          <a:p>
            <a:pPr marL="453395" lvl="1" indent="-226697" algn="l">
              <a:lnSpc>
                <a:spcPts val="315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Impact: Requires strong coordination and backup plans.</a:t>
            </a:r>
          </a:p>
          <a:p>
            <a:pPr algn="l">
              <a:lnSpc>
                <a:spcPts val="3150"/>
              </a:lnSpc>
            </a:pPr>
            <a:r>
              <a:rPr lang="en-US" sz="21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10. Data Security &amp; Confidentiality</a:t>
            </a:r>
          </a:p>
          <a:p>
            <a:pPr marL="453395" lvl="1" indent="-226697" algn="l">
              <a:lnSpc>
                <a:spcPts val="315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Description: Documentation must be kept confidential.</a:t>
            </a:r>
          </a:p>
          <a:p>
            <a:pPr marL="453395" lvl="1" indent="-226697" algn="l">
              <a:lnSpc>
                <a:spcPts val="315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Impact: Protects sensitive data but adds administrative oversight.</a:t>
            </a:r>
          </a:p>
          <a:p>
            <a:pPr algn="l">
              <a:lnSpc>
                <a:spcPts val="3150"/>
              </a:lnSpc>
            </a:pPr>
            <a:endParaRPr lang="en-US" sz="21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6662850"/>
            <a:chOff x="0" y="0"/>
            <a:chExt cx="4816593" cy="175482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1754825"/>
            </a:xfrm>
            <a:custGeom>
              <a:avLst/>
              <a:gdLst/>
              <a:ahLst/>
              <a:cxnLst/>
              <a:rect l="l" t="t" r="r" b="b"/>
              <a:pathLst>
                <a:path w="4816592" h="1754825">
                  <a:moveTo>
                    <a:pt x="0" y="0"/>
                  </a:moveTo>
                  <a:lnTo>
                    <a:pt x="4816592" y="0"/>
                  </a:lnTo>
                  <a:lnTo>
                    <a:pt x="4816592" y="1754825"/>
                  </a:lnTo>
                  <a:lnTo>
                    <a:pt x="0" y="1754825"/>
                  </a:ln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1792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201169" y="1305852"/>
            <a:ext cx="9276408" cy="8981148"/>
            <a:chOff x="0" y="0"/>
            <a:chExt cx="2609185" cy="252613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609185" cy="2526137"/>
            </a:xfrm>
            <a:custGeom>
              <a:avLst/>
              <a:gdLst/>
              <a:ahLst/>
              <a:cxnLst/>
              <a:rect l="l" t="t" r="r" b="b"/>
              <a:pathLst>
                <a:path w="2609185" h="2526137">
                  <a:moveTo>
                    <a:pt x="0" y="0"/>
                  </a:moveTo>
                  <a:lnTo>
                    <a:pt x="2609185" y="0"/>
                  </a:lnTo>
                  <a:lnTo>
                    <a:pt x="2609185" y="2526137"/>
                  </a:lnTo>
                  <a:lnTo>
                    <a:pt x="0" y="2526137"/>
                  </a:lnTo>
                  <a:close/>
                </a:path>
              </a:pathLst>
            </a:custGeom>
            <a:solidFill>
              <a:srgbClr val="F8D33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2609185" cy="25642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9903932" y="1305852"/>
            <a:ext cx="8058449" cy="8981148"/>
            <a:chOff x="0" y="0"/>
            <a:chExt cx="2266608" cy="2526137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266608" cy="2526137"/>
            </a:xfrm>
            <a:custGeom>
              <a:avLst/>
              <a:gdLst/>
              <a:ahLst/>
              <a:cxnLst/>
              <a:rect l="l" t="t" r="r" b="b"/>
              <a:pathLst>
                <a:path w="2266608" h="2526137">
                  <a:moveTo>
                    <a:pt x="0" y="0"/>
                  </a:moveTo>
                  <a:lnTo>
                    <a:pt x="2266608" y="0"/>
                  </a:lnTo>
                  <a:lnTo>
                    <a:pt x="2266608" y="2526137"/>
                  </a:lnTo>
                  <a:lnTo>
                    <a:pt x="0" y="2526137"/>
                  </a:lnTo>
                  <a:close/>
                </a:path>
              </a:pathLst>
            </a:custGeom>
            <a:solidFill>
              <a:srgbClr val="F8D33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266608" cy="25642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2396368" y="431866"/>
            <a:ext cx="13495263" cy="873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76"/>
              </a:lnSpc>
            </a:pPr>
            <a:r>
              <a:rPr lang="en-US" sz="6298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LESSONS LEARNED &amp; FUTURE IMPROVEMENTS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406446" y="1480458"/>
            <a:ext cx="8737554" cy="85515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79"/>
              </a:lnSpc>
            </a:pPr>
            <a:r>
              <a:rPr lang="en-US" sz="2699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✅ Project Successes</a:t>
            </a:r>
          </a:p>
          <a:p>
            <a:pPr marL="582928" lvl="1" indent="-291464" algn="l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Efficiency: Cattle handling time reduced by 30%.</a:t>
            </a:r>
          </a:p>
          <a:p>
            <a:pPr marL="582928" lvl="1" indent="-291464" algn="l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Safety: Incident reports down by 40%.</a:t>
            </a:r>
          </a:p>
          <a:p>
            <a:pPr marL="582928" lvl="1" indent="-291464" algn="l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Compliance: Met all regulations, avoiding fines.</a:t>
            </a:r>
          </a:p>
          <a:p>
            <a:pPr marL="582928" lvl="1" indent="-291464" algn="l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Stakeholder Engagement: 95% satisfaction from farm owners/workers.</a:t>
            </a:r>
          </a:p>
          <a:p>
            <a:pPr marL="582928" lvl="1" indent="-291464" algn="l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Budget Management: Completed 5% under budget.</a:t>
            </a:r>
          </a:p>
          <a:p>
            <a:pPr marL="582928" lvl="1" indent="-291464" algn="l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Sustainability: Eco-friendly materials cut carbon footprint by 20%.</a:t>
            </a:r>
          </a:p>
          <a:p>
            <a:pPr algn="l">
              <a:lnSpc>
                <a:spcPts val="3779"/>
              </a:lnSpc>
            </a:pPr>
            <a:r>
              <a:rPr lang="en-US" sz="2699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⚠️ Challenges &amp; Solutions</a:t>
            </a:r>
          </a:p>
          <a:p>
            <a:pPr marL="582928" lvl="1" indent="-291464" algn="l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Construction Delays: Recovered time with pre-assembled materials.</a:t>
            </a:r>
          </a:p>
          <a:p>
            <a:pPr marL="582928" lvl="1" indent="-291464" algn="l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Material Procurement Issues: Added backup suppliers &amp; pre-ordered critical materials.</a:t>
            </a:r>
          </a:p>
          <a:p>
            <a:pPr marL="582928" lvl="1" indent="-291464" algn="l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Worker Training Needs: Early training sessions improved adoption.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079453" y="1635272"/>
            <a:ext cx="7616063" cy="84984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37"/>
              </a:lnSpc>
            </a:pPr>
            <a:r>
              <a:rPr lang="en-US" sz="2899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📌 Key Takeaways for Future Projects</a:t>
            </a:r>
          </a:p>
          <a:p>
            <a:pPr marL="626107" lvl="1" indent="-313054" algn="l">
              <a:lnSpc>
                <a:spcPts val="3537"/>
              </a:lnSpc>
              <a:buFont typeface="Arial"/>
              <a:buChar char="•"/>
            </a:pPr>
            <a:r>
              <a:rPr lang="en-US" sz="28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Time Buffering: Add 15% contingency for delays.</a:t>
            </a:r>
          </a:p>
          <a:p>
            <a:pPr marL="626107" lvl="1" indent="-313054" algn="l">
              <a:lnSpc>
                <a:spcPts val="3537"/>
              </a:lnSpc>
              <a:buFont typeface="Arial"/>
              <a:buChar char="•"/>
            </a:pPr>
            <a:r>
              <a:rPr lang="en-US" sz="28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Supplier Diversification: Engage 3+ suppliers for critical materials.</a:t>
            </a:r>
          </a:p>
          <a:p>
            <a:pPr marL="626107" lvl="1" indent="-313054" algn="l">
              <a:lnSpc>
                <a:spcPts val="3537"/>
              </a:lnSpc>
              <a:buFont typeface="Arial"/>
              <a:buChar char="•"/>
            </a:pPr>
            <a:r>
              <a:rPr lang="en-US" sz="28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Early Stakeholder Involvement: Maintain user engagement to ensure adoption.</a:t>
            </a:r>
          </a:p>
          <a:p>
            <a:pPr marL="626107" lvl="1" indent="-313054" algn="l">
              <a:lnSpc>
                <a:spcPts val="3537"/>
              </a:lnSpc>
              <a:buFont typeface="Arial"/>
              <a:buChar char="•"/>
            </a:pPr>
            <a:r>
              <a:rPr lang="en-US" sz="28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Technology Integration: Explore smart tracking for efficiency gains.</a:t>
            </a:r>
          </a:p>
          <a:p>
            <a:pPr algn="l">
              <a:lnSpc>
                <a:spcPts val="3537"/>
              </a:lnSpc>
            </a:pPr>
            <a:r>
              <a:rPr lang="en-US" sz="2899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🚀 Future Recommendations</a:t>
            </a:r>
          </a:p>
          <a:p>
            <a:pPr marL="626107" lvl="1" indent="-313054" algn="l">
              <a:lnSpc>
                <a:spcPts val="3537"/>
              </a:lnSpc>
              <a:buFont typeface="Arial"/>
              <a:buChar char="•"/>
            </a:pPr>
            <a:r>
              <a:rPr lang="en-US" sz="28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3D Modeling &amp; Simulations to identify design flaws early.</a:t>
            </a:r>
          </a:p>
          <a:p>
            <a:pPr marL="626107" lvl="1" indent="-313054" algn="l">
              <a:lnSpc>
                <a:spcPts val="3537"/>
              </a:lnSpc>
              <a:buFont typeface="Arial"/>
              <a:buChar char="•"/>
            </a:pPr>
            <a:r>
              <a:rPr lang="en-US" sz="28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RFID Tracking for enhanced livestock monitoring.</a:t>
            </a:r>
          </a:p>
          <a:p>
            <a:pPr marL="626107" lvl="1" indent="-313054" algn="l">
              <a:lnSpc>
                <a:spcPts val="3537"/>
              </a:lnSpc>
              <a:buFont typeface="Arial"/>
              <a:buChar char="•"/>
            </a:pPr>
            <a:r>
              <a:rPr lang="en-US" sz="28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Renewable Energy solutions to expand sustainability efforts.</a:t>
            </a:r>
          </a:p>
          <a:p>
            <a:pPr marL="626107" lvl="1" indent="-313054" algn="l">
              <a:lnSpc>
                <a:spcPts val="3537"/>
              </a:lnSpc>
              <a:buFont typeface="Arial"/>
              <a:buChar char="•"/>
            </a:pPr>
            <a:r>
              <a:rPr lang="en-US" sz="28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Performance KPIs to track improvements over six months.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907737" y="1952114"/>
            <a:ext cx="9380263" cy="5722164"/>
            <a:chOff x="0" y="0"/>
            <a:chExt cx="2470522" cy="150707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70522" cy="1507072"/>
            </a:xfrm>
            <a:custGeom>
              <a:avLst/>
              <a:gdLst/>
              <a:ahLst/>
              <a:cxnLst/>
              <a:rect l="l" t="t" r="r" b="b"/>
              <a:pathLst>
                <a:path w="2470522" h="1507072">
                  <a:moveTo>
                    <a:pt x="0" y="0"/>
                  </a:moveTo>
                  <a:lnTo>
                    <a:pt x="2470522" y="0"/>
                  </a:lnTo>
                  <a:lnTo>
                    <a:pt x="2470522" y="1507072"/>
                  </a:lnTo>
                  <a:lnTo>
                    <a:pt x="0" y="1507072"/>
                  </a:ln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470522" cy="15451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0"/>
            <a:ext cx="8907737" cy="10287000"/>
            <a:chOff x="0" y="0"/>
            <a:chExt cx="11876983" cy="13716000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2"/>
            <a:srcRect l="25700" r="25700"/>
            <a:stretch>
              <a:fillRect/>
            </a:stretch>
          </p:blipFill>
          <p:spPr>
            <a:xfrm>
              <a:off x="0" y="0"/>
              <a:ext cx="11876983" cy="13716000"/>
            </a:xfrm>
            <a:prstGeom prst="rect">
              <a:avLst/>
            </a:prstGeom>
          </p:spPr>
        </p:pic>
      </p:grpSp>
      <p:grpSp>
        <p:nvGrpSpPr>
          <p:cNvPr id="7" name="Group 7"/>
          <p:cNvGrpSpPr/>
          <p:nvPr/>
        </p:nvGrpSpPr>
        <p:grpSpPr>
          <a:xfrm>
            <a:off x="8907737" y="7852561"/>
            <a:ext cx="9380263" cy="1405739"/>
            <a:chOff x="0" y="0"/>
            <a:chExt cx="2470522" cy="37023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470522" cy="370236"/>
            </a:xfrm>
            <a:custGeom>
              <a:avLst/>
              <a:gdLst/>
              <a:ahLst/>
              <a:cxnLst/>
              <a:rect l="l" t="t" r="r" b="b"/>
              <a:pathLst>
                <a:path w="2470522" h="370236">
                  <a:moveTo>
                    <a:pt x="0" y="0"/>
                  </a:moveTo>
                  <a:lnTo>
                    <a:pt x="2470522" y="0"/>
                  </a:lnTo>
                  <a:lnTo>
                    <a:pt x="2470522" y="370236"/>
                  </a:lnTo>
                  <a:lnTo>
                    <a:pt x="0" y="370236"/>
                  </a:lnTo>
                  <a:close/>
                </a:path>
              </a:pathLst>
            </a:custGeom>
            <a:solidFill>
              <a:srgbClr val="F8D33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2470522" cy="40833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0709299" y="3961807"/>
            <a:ext cx="5777138" cy="13119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070"/>
              </a:lnSpc>
            </a:pPr>
            <a:r>
              <a:rPr lang="en-US" sz="9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THANK YOU !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470785" y="8293493"/>
            <a:ext cx="4254166" cy="447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24"/>
              </a:lnSpc>
            </a:pPr>
            <a:r>
              <a:rPr lang="en-US" sz="2499" b="1" spc="117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CREATED BY GROUP C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A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49991" y="5962136"/>
            <a:ext cx="5254057" cy="924459"/>
            <a:chOff x="0" y="0"/>
            <a:chExt cx="1477814" cy="26002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477814" cy="260023"/>
            </a:xfrm>
            <a:custGeom>
              <a:avLst/>
              <a:gdLst/>
              <a:ahLst/>
              <a:cxnLst/>
              <a:rect l="l" t="t" r="r" b="b"/>
              <a:pathLst>
                <a:path w="1477814" h="260023">
                  <a:moveTo>
                    <a:pt x="0" y="0"/>
                  </a:moveTo>
                  <a:lnTo>
                    <a:pt x="1477814" y="0"/>
                  </a:lnTo>
                  <a:lnTo>
                    <a:pt x="1477814" y="260023"/>
                  </a:lnTo>
                  <a:lnTo>
                    <a:pt x="0" y="260023"/>
                  </a:lnTo>
                  <a:close/>
                </a:path>
              </a:pathLst>
            </a:custGeom>
            <a:solidFill>
              <a:srgbClr val="F8D33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477814" cy="2981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504048" y="4231363"/>
            <a:ext cx="5254057" cy="924459"/>
            <a:chOff x="0" y="0"/>
            <a:chExt cx="1477814" cy="26002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477814" cy="260023"/>
            </a:xfrm>
            <a:custGeom>
              <a:avLst/>
              <a:gdLst/>
              <a:ahLst/>
              <a:cxnLst/>
              <a:rect l="l" t="t" r="r" b="b"/>
              <a:pathLst>
                <a:path w="1477814" h="260023">
                  <a:moveTo>
                    <a:pt x="0" y="0"/>
                  </a:moveTo>
                  <a:lnTo>
                    <a:pt x="1477814" y="0"/>
                  </a:lnTo>
                  <a:lnTo>
                    <a:pt x="1477814" y="260023"/>
                  </a:lnTo>
                  <a:lnTo>
                    <a:pt x="0" y="260023"/>
                  </a:lnTo>
                  <a:close/>
                </a:path>
              </a:pathLst>
            </a:custGeom>
            <a:solidFill>
              <a:srgbClr val="F8D33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477814" cy="2981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1758105" y="5962136"/>
            <a:ext cx="5254057" cy="924459"/>
            <a:chOff x="0" y="0"/>
            <a:chExt cx="1477814" cy="26002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477814" cy="260023"/>
            </a:xfrm>
            <a:custGeom>
              <a:avLst/>
              <a:gdLst/>
              <a:ahLst/>
              <a:cxnLst/>
              <a:rect l="l" t="t" r="r" b="b"/>
              <a:pathLst>
                <a:path w="1477814" h="260023">
                  <a:moveTo>
                    <a:pt x="0" y="0"/>
                  </a:moveTo>
                  <a:lnTo>
                    <a:pt x="1477814" y="0"/>
                  </a:lnTo>
                  <a:lnTo>
                    <a:pt x="1477814" y="260023"/>
                  </a:lnTo>
                  <a:lnTo>
                    <a:pt x="0" y="260023"/>
                  </a:lnTo>
                  <a:close/>
                </a:path>
              </a:pathLst>
            </a:custGeom>
            <a:solidFill>
              <a:srgbClr val="F8D33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1477814" cy="2981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832938" y="6292669"/>
            <a:ext cx="4088163" cy="320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99"/>
              </a:lnSpc>
            </a:pPr>
            <a:r>
              <a:rPr lang="en-US" sz="2499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RASHED, MOHAMMED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7086995" y="4561895"/>
            <a:ext cx="4088163" cy="320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99"/>
              </a:lnSpc>
            </a:pPr>
            <a:r>
              <a:rPr lang="en-US" sz="2499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VANHORN, ANDREA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2341052" y="6292669"/>
            <a:ext cx="4088163" cy="320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99"/>
              </a:lnSpc>
            </a:pPr>
            <a:r>
              <a:rPr lang="en-US" sz="2499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BALMACEDA, RODRIGO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3352702" y="2561539"/>
            <a:ext cx="11556749" cy="873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76"/>
              </a:lnSpc>
            </a:pPr>
            <a:r>
              <a:rPr lang="en-US" sz="6298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Meet Our Great Team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7283575" y="847725"/>
            <a:ext cx="3695003" cy="558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74"/>
              </a:lnSpc>
            </a:pPr>
            <a:r>
              <a:rPr lang="en-US" sz="2499" b="1" u="sng" spc="1154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GROUP C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6516971" y="7962920"/>
            <a:ext cx="5254057" cy="924459"/>
            <a:chOff x="0" y="0"/>
            <a:chExt cx="1477814" cy="260023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477814" cy="260023"/>
            </a:xfrm>
            <a:custGeom>
              <a:avLst/>
              <a:gdLst/>
              <a:ahLst/>
              <a:cxnLst/>
              <a:rect l="l" t="t" r="r" b="b"/>
              <a:pathLst>
                <a:path w="1477814" h="260023">
                  <a:moveTo>
                    <a:pt x="0" y="0"/>
                  </a:moveTo>
                  <a:lnTo>
                    <a:pt x="1477814" y="0"/>
                  </a:lnTo>
                  <a:lnTo>
                    <a:pt x="1477814" y="260023"/>
                  </a:lnTo>
                  <a:lnTo>
                    <a:pt x="0" y="260023"/>
                  </a:lnTo>
                  <a:close/>
                </a:path>
              </a:pathLst>
            </a:custGeom>
            <a:solidFill>
              <a:srgbClr val="F8D33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1477814" cy="2981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7099919" y="8293453"/>
            <a:ext cx="4088163" cy="320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99"/>
              </a:lnSpc>
            </a:pPr>
            <a:r>
              <a:rPr lang="en-US" sz="2499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MUTUNGI, VINCENT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2875480"/>
            <a:ext cx="6583989" cy="2535735"/>
            <a:chOff x="0" y="0"/>
            <a:chExt cx="1734055" cy="66784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734055" cy="667848"/>
            </a:xfrm>
            <a:custGeom>
              <a:avLst/>
              <a:gdLst/>
              <a:ahLst/>
              <a:cxnLst/>
              <a:rect l="l" t="t" r="r" b="b"/>
              <a:pathLst>
                <a:path w="1734055" h="667848">
                  <a:moveTo>
                    <a:pt x="0" y="0"/>
                  </a:moveTo>
                  <a:lnTo>
                    <a:pt x="1734055" y="0"/>
                  </a:lnTo>
                  <a:lnTo>
                    <a:pt x="1734055" y="667848"/>
                  </a:lnTo>
                  <a:lnTo>
                    <a:pt x="0" y="667848"/>
                  </a:ln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734055" cy="7059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63044" y="1784294"/>
            <a:ext cx="3118413" cy="996631"/>
            <a:chOff x="0" y="0"/>
            <a:chExt cx="821310" cy="26248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1310" cy="262487"/>
            </a:xfrm>
            <a:custGeom>
              <a:avLst/>
              <a:gdLst/>
              <a:ahLst/>
              <a:cxnLst/>
              <a:rect l="l" t="t" r="r" b="b"/>
              <a:pathLst>
                <a:path w="821310" h="262487">
                  <a:moveTo>
                    <a:pt x="0" y="0"/>
                  </a:moveTo>
                  <a:lnTo>
                    <a:pt x="821310" y="0"/>
                  </a:lnTo>
                  <a:lnTo>
                    <a:pt x="821310" y="262487"/>
                  </a:lnTo>
                  <a:lnTo>
                    <a:pt x="0" y="262487"/>
                  </a:lnTo>
                  <a:close/>
                </a:path>
              </a:pathLst>
            </a:custGeom>
            <a:solidFill>
              <a:srgbClr val="F8D33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821310" cy="30058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6260474" y="560899"/>
            <a:ext cx="5767052" cy="873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76"/>
              </a:lnSpc>
            </a:pPr>
            <a:r>
              <a:rPr lang="en-US" sz="6298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PROJECT OVERVIEW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63044" y="3284417"/>
            <a:ext cx="5672401" cy="180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Design and construct a modern cattle handling facility to enhance efficiency and safety.</a:t>
            </a:r>
          </a:p>
          <a:p>
            <a:pPr algn="l">
              <a:lnSpc>
                <a:spcPts val="3600"/>
              </a:lnSpc>
            </a:pPr>
            <a:endParaRPr lang="en-US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123352" y="2102746"/>
            <a:ext cx="2260555" cy="678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99"/>
              </a:lnSpc>
            </a:pPr>
            <a:r>
              <a:rPr lang="en-US" sz="2699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Description</a:t>
            </a:r>
          </a:p>
          <a:p>
            <a:pPr algn="l">
              <a:lnSpc>
                <a:spcPts val="2699"/>
              </a:lnSpc>
            </a:pPr>
            <a:endParaRPr lang="en-US" sz="2699" b="1">
              <a:solidFill>
                <a:srgbClr val="000000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grpSp>
        <p:nvGrpSpPr>
          <p:cNvPr id="11" name="Group 11"/>
          <p:cNvGrpSpPr/>
          <p:nvPr/>
        </p:nvGrpSpPr>
        <p:grpSpPr>
          <a:xfrm>
            <a:off x="8713622" y="2875480"/>
            <a:ext cx="3825348" cy="996631"/>
            <a:chOff x="0" y="0"/>
            <a:chExt cx="1007499" cy="262487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007499" cy="262487"/>
            </a:xfrm>
            <a:custGeom>
              <a:avLst/>
              <a:gdLst/>
              <a:ahLst/>
              <a:cxnLst/>
              <a:rect l="l" t="t" r="r" b="b"/>
              <a:pathLst>
                <a:path w="1007499" h="262487">
                  <a:moveTo>
                    <a:pt x="0" y="0"/>
                  </a:moveTo>
                  <a:lnTo>
                    <a:pt x="1007499" y="0"/>
                  </a:lnTo>
                  <a:lnTo>
                    <a:pt x="1007499" y="262487"/>
                  </a:lnTo>
                  <a:lnTo>
                    <a:pt x="0" y="262487"/>
                  </a:lnTo>
                  <a:close/>
                </a:path>
              </a:pathLst>
            </a:custGeom>
            <a:solidFill>
              <a:srgbClr val="F8D33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1007499" cy="30058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9173930" y="3193931"/>
            <a:ext cx="3064999" cy="678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99"/>
              </a:lnSpc>
            </a:pPr>
            <a:r>
              <a:rPr lang="en-US" sz="2699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Key Objectives:</a:t>
            </a:r>
          </a:p>
          <a:p>
            <a:pPr algn="l">
              <a:lnSpc>
                <a:spcPts val="2699"/>
              </a:lnSpc>
            </a:pPr>
            <a:endParaRPr lang="en-US" sz="2699" b="1">
              <a:solidFill>
                <a:srgbClr val="000000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grpSp>
        <p:nvGrpSpPr>
          <p:cNvPr id="15" name="Group 15"/>
          <p:cNvGrpSpPr/>
          <p:nvPr/>
        </p:nvGrpSpPr>
        <p:grpSpPr>
          <a:xfrm>
            <a:off x="8196840" y="4143347"/>
            <a:ext cx="9606748" cy="5460986"/>
            <a:chOff x="0" y="0"/>
            <a:chExt cx="2530172" cy="1438284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2530172" cy="1438284"/>
            </a:xfrm>
            <a:custGeom>
              <a:avLst/>
              <a:gdLst/>
              <a:ahLst/>
              <a:cxnLst/>
              <a:rect l="l" t="t" r="r" b="b"/>
              <a:pathLst>
                <a:path w="2530172" h="1438284">
                  <a:moveTo>
                    <a:pt x="0" y="0"/>
                  </a:moveTo>
                  <a:lnTo>
                    <a:pt x="2530172" y="0"/>
                  </a:lnTo>
                  <a:lnTo>
                    <a:pt x="2530172" y="1438284"/>
                  </a:lnTo>
                  <a:lnTo>
                    <a:pt x="0" y="1438284"/>
                  </a:ln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2530172" cy="14763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8859884" y="4542760"/>
            <a:ext cx="8472547" cy="4602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82932" lvl="1" indent="-291466" algn="l">
              <a:lnSpc>
                <a:spcPts val="4050"/>
              </a:lnSpc>
              <a:buFont typeface="Arial"/>
              <a:buChar char="•"/>
            </a:pPr>
            <a:r>
              <a:rPr lang="en-US" sz="2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Enhance efficiency in cattle handling operations</a:t>
            </a:r>
          </a:p>
          <a:p>
            <a:pPr marL="582932" lvl="1" indent="-291466" algn="l">
              <a:lnSpc>
                <a:spcPts val="4050"/>
              </a:lnSpc>
              <a:buFont typeface="Arial"/>
              <a:buChar char="•"/>
            </a:pPr>
            <a:r>
              <a:rPr lang="en-US" sz="2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Improve safety for handlers and livestock</a:t>
            </a:r>
          </a:p>
          <a:p>
            <a:pPr marL="582932" lvl="1" indent="-291466" algn="l">
              <a:lnSpc>
                <a:spcPts val="4050"/>
              </a:lnSpc>
              <a:buFont typeface="Arial"/>
              <a:buChar char="•"/>
            </a:pPr>
            <a:r>
              <a:rPr lang="en-US" sz="2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Ensure compliance with industry standards</a:t>
            </a:r>
          </a:p>
          <a:p>
            <a:pPr marL="582932" lvl="1" indent="-291466" algn="l">
              <a:lnSpc>
                <a:spcPts val="4050"/>
              </a:lnSpc>
              <a:buFont typeface="Arial"/>
              <a:buChar char="•"/>
            </a:pPr>
            <a:r>
              <a:rPr lang="en-US" sz="2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Complete within budget ($119,650) and timeline (May 1 - July 2, 2025)</a:t>
            </a:r>
          </a:p>
          <a:p>
            <a:pPr marL="582932" lvl="1" indent="-291466" algn="l">
              <a:lnSpc>
                <a:spcPts val="4050"/>
              </a:lnSpc>
              <a:buFont typeface="Arial"/>
              <a:buChar char="•"/>
            </a:pPr>
            <a:r>
              <a:rPr lang="en-US" sz="2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Satisfy stakeholder needs</a:t>
            </a:r>
          </a:p>
          <a:p>
            <a:pPr marL="582932" lvl="1" indent="-291466" algn="l">
              <a:lnSpc>
                <a:spcPts val="4050"/>
              </a:lnSpc>
              <a:buFont typeface="Arial"/>
              <a:buChar char="•"/>
            </a:pPr>
            <a:r>
              <a:rPr lang="en-US" sz="2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Enable future scalability</a:t>
            </a:r>
          </a:p>
          <a:p>
            <a:pPr algn="l">
              <a:lnSpc>
                <a:spcPts val="4050"/>
              </a:lnSpc>
            </a:pPr>
            <a:endParaRPr lang="en-US" sz="2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9" name="Group 19"/>
          <p:cNvGrpSpPr/>
          <p:nvPr/>
        </p:nvGrpSpPr>
        <p:grpSpPr>
          <a:xfrm>
            <a:off x="663044" y="5982715"/>
            <a:ext cx="3118413" cy="996631"/>
            <a:chOff x="0" y="0"/>
            <a:chExt cx="821310" cy="262487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21310" cy="262487"/>
            </a:xfrm>
            <a:custGeom>
              <a:avLst/>
              <a:gdLst/>
              <a:ahLst/>
              <a:cxnLst/>
              <a:rect l="l" t="t" r="r" b="b"/>
              <a:pathLst>
                <a:path w="821310" h="262487">
                  <a:moveTo>
                    <a:pt x="0" y="0"/>
                  </a:moveTo>
                  <a:lnTo>
                    <a:pt x="821310" y="0"/>
                  </a:lnTo>
                  <a:lnTo>
                    <a:pt x="821310" y="262487"/>
                  </a:lnTo>
                  <a:lnTo>
                    <a:pt x="0" y="262487"/>
                  </a:lnTo>
                  <a:close/>
                </a:path>
              </a:pathLst>
            </a:custGeom>
            <a:solidFill>
              <a:srgbClr val="F8D33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821310" cy="30058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1123352" y="6301166"/>
            <a:ext cx="2423218" cy="678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99"/>
              </a:lnSpc>
            </a:pPr>
            <a:r>
              <a:rPr lang="en-US" sz="2699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Significance:</a:t>
            </a:r>
          </a:p>
          <a:p>
            <a:pPr algn="l">
              <a:lnSpc>
                <a:spcPts val="2699"/>
              </a:lnSpc>
            </a:pPr>
            <a:endParaRPr lang="en-US" sz="2699" b="1">
              <a:solidFill>
                <a:srgbClr val="000000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grpSp>
        <p:nvGrpSpPr>
          <p:cNvPr id="23" name="Group 23"/>
          <p:cNvGrpSpPr/>
          <p:nvPr/>
        </p:nvGrpSpPr>
        <p:grpSpPr>
          <a:xfrm>
            <a:off x="0" y="7293871"/>
            <a:ext cx="6583989" cy="2535735"/>
            <a:chOff x="0" y="0"/>
            <a:chExt cx="1734055" cy="667848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734055" cy="667848"/>
            </a:xfrm>
            <a:custGeom>
              <a:avLst/>
              <a:gdLst/>
              <a:ahLst/>
              <a:cxnLst/>
              <a:rect l="l" t="t" r="r" b="b"/>
              <a:pathLst>
                <a:path w="1734055" h="667848">
                  <a:moveTo>
                    <a:pt x="0" y="0"/>
                  </a:moveTo>
                  <a:lnTo>
                    <a:pt x="1734055" y="0"/>
                  </a:lnTo>
                  <a:lnTo>
                    <a:pt x="1734055" y="667848"/>
                  </a:lnTo>
                  <a:lnTo>
                    <a:pt x="0" y="667848"/>
                  </a:ln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-38100"/>
              <a:ext cx="1734055" cy="7059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370519" y="7702808"/>
            <a:ext cx="5964926" cy="180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Modernizes farm operations while applying Project Management principles</a:t>
            </a:r>
          </a:p>
          <a:p>
            <a:pPr algn="l">
              <a:lnSpc>
                <a:spcPts val="3600"/>
              </a:lnSpc>
            </a:pPr>
            <a:endParaRPr lang="en-US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2622264" cy="10287000"/>
            <a:chOff x="0" y="0"/>
            <a:chExt cx="3324382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324382" cy="2709333"/>
            </a:xfrm>
            <a:custGeom>
              <a:avLst/>
              <a:gdLst/>
              <a:ahLst/>
              <a:cxnLst/>
              <a:rect l="l" t="t" r="r" b="b"/>
              <a:pathLst>
                <a:path w="3324382" h="2709333">
                  <a:moveTo>
                    <a:pt x="0" y="0"/>
                  </a:moveTo>
                  <a:lnTo>
                    <a:pt x="3324382" y="0"/>
                  </a:lnTo>
                  <a:lnTo>
                    <a:pt x="332438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3324382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850074" y="1848038"/>
            <a:ext cx="8409226" cy="3024033"/>
            <a:chOff x="0" y="0"/>
            <a:chExt cx="2214776" cy="7964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214775" cy="796453"/>
            </a:xfrm>
            <a:custGeom>
              <a:avLst/>
              <a:gdLst/>
              <a:ahLst/>
              <a:cxnLst/>
              <a:rect l="l" t="t" r="r" b="b"/>
              <a:pathLst>
                <a:path w="2214775" h="796453">
                  <a:moveTo>
                    <a:pt x="0" y="0"/>
                  </a:moveTo>
                  <a:lnTo>
                    <a:pt x="2214775" y="0"/>
                  </a:lnTo>
                  <a:lnTo>
                    <a:pt x="2214775" y="796453"/>
                  </a:lnTo>
                  <a:lnTo>
                    <a:pt x="0" y="796453"/>
                  </a:lnTo>
                  <a:close/>
                </a:path>
              </a:pathLst>
            </a:custGeom>
            <a:solidFill>
              <a:srgbClr val="F8D33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2214776" cy="8345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8850074" y="5414929"/>
            <a:ext cx="8409226" cy="3024033"/>
            <a:chOff x="0" y="0"/>
            <a:chExt cx="2214776" cy="79645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214775" cy="796453"/>
            </a:xfrm>
            <a:custGeom>
              <a:avLst/>
              <a:gdLst/>
              <a:ahLst/>
              <a:cxnLst/>
              <a:rect l="l" t="t" r="r" b="b"/>
              <a:pathLst>
                <a:path w="2214775" h="796453">
                  <a:moveTo>
                    <a:pt x="0" y="0"/>
                  </a:moveTo>
                  <a:lnTo>
                    <a:pt x="2214775" y="0"/>
                  </a:lnTo>
                  <a:lnTo>
                    <a:pt x="2214775" y="796453"/>
                  </a:lnTo>
                  <a:lnTo>
                    <a:pt x="0" y="796453"/>
                  </a:lnTo>
                  <a:close/>
                </a:path>
              </a:pathLst>
            </a:custGeom>
            <a:solidFill>
              <a:srgbClr val="F8D33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214776" cy="8345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182100" y="2187305"/>
            <a:ext cx="2617700" cy="2383598"/>
            <a:chOff x="0" y="0"/>
            <a:chExt cx="3490266" cy="3178130"/>
          </a:xfrm>
        </p:grpSpPr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2"/>
            <a:srcRect l="19181" r="19181"/>
            <a:stretch>
              <a:fillRect/>
            </a:stretch>
          </p:blipFill>
          <p:spPr>
            <a:xfrm>
              <a:off x="0" y="0"/>
              <a:ext cx="3490266" cy="3178130"/>
            </a:xfrm>
            <a:prstGeom prst="rect">
              <a:avLst/>
            </a:prstGeom>
          </p:spPr>
        </p:pic>
      </p:grpSp>
      <p:grpSp>
        <p:nvGrpSpPr>
          <p:cNvPr id="13" name="Group 13"/>
          <p:cNvGrpSpPr/>
          <p:nvPr/>
        </p:nvGrpSpPr>
        <p:grpSpPr>
          <a:xfrm>
            <a:off x="9182100" y="5735147"/>
            <a:ext cx="2617700" cy="2383598"/>
            <a:chOff x="0" y="0"/>
            <a:chExt cx="3490266" cy="3178130"/>
          </a:xfrm>
        </p:grpSpPr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3"/>
            <a:srcRect l="2140" r="36222"/>
            <a:stretch>
              <a:fillRect/>
            </a:stretch>
          </p:blipFill>
          <p:spPr>
            <a:xfrm>
              <a:off x="0" y="0"/>
              <a:ext cx="3490266" cy="3178130"/>
            </a:xfrm>
            <a:prstGeom prst="rect">
              <a:avLst/>
            </a:prstGeom>
          </p:spPr>
        </p:pic>
      </p:grpSp>
      <p:sp>
        <p:nvSpPr>
          <p:cNvPr id="15" name="TextBox 15"/>
          <p:cNvSpPr txBox="1"/>
          <p:nvPr/>
        </p:nvSpPr>
        <p:spPr>
          <a:xfrm>
            <a:off x="503361" y="749965"/>
            <a:ext cx="9987589" cy="17217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76"/>
              </a:lnSpc>
            </a:pPr>
            <a:r>
              <a:rPr lang="en-US" sz="6298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PROJECT CHARTER HIGHLIGHTS</a:t>
            </a:r>
          </a:p>
          <a:p>
            <a:pPr algn="l">
              <a:lnSpc>
                <a:spcPts val="6676"/>
              </a:lnSpc>
            </a:pPr>
            <a:endParaRPr lang="en-US" sz="6298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503361" y="1767033"/>
            <a:ext cx="7801768" cy="34651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50"/>
              </a:lnSpc>
            </a:pPr>
            <a:r>
              <a:rPr lang="en-US" sz="23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Project Title:</a:t>
            </a:r>
            <a:r>
              <a:rPr lang="en-US" sz="2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Cattle Handling Facility Improvement</a:t>
            </a:r>
          </a:p>
          <a:p>
            <a:pPr algn="l">
              <a:lnSpc>
                <a:spcPts val="3450"/>
              </a:lnSpc>
            </a:pPr>
            <a:endParaRPr lang="en-US" sz="23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3450"/>
              </a:lnSpc>
            </a:pPr>
            <a:r>
              <a:rPr lang="en-US" sz="23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Project Start Date: </a:t>
            </a:r>
            <a:r>
              <a:rPr lang="en-US" sz="2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May 1, 2025       </a:t>
            </a:r>
          </a:p>
          <a:p>
            <a:pPr algn="l">
              <a:lnSpc>
                <a:spcPts val="3450"/>
              </a:lnSpc>
            </a:pPr>
            <a:r>
              <a:rPr lang="en-US" sz="23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Projected Finish Date: </a:t>
            </a:r>
            <a:r>
              <a:rPr lang="en-US" sz="2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July 2, 2025</a:t>
            </a:r>
          </a:p>
          <a:p>
            <a:pPr algn="l">
              <a:lnSpc>
                <a:spcPts val="3450"/>
              </a:lnSpc>
            </a:pPr>
            <a:endParaRPr lang="en-US" sz="23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3450"/>
              </a:lnSpc>
            </a:pPr>
            <a:r>
              <a:rPr lang="en-US" sz="23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Budget Information: </a:t>
            </a:r>
            <a:r>
              <a:rPr lang="en-US" sz="2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Estimated Budget $119,650</a:t>
            </a:r>
          </a:p>
          <a:p>
            <a:pPr algn="l">
              <a:lnSpc>
                <a:spcPts val="3300"/>
              </a:lnSpc>
            </a:pPr>
            <a:endParaRPr lang="en-US" sz="23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3450"/>
              </a:lnSpc>
            </a:pPr>
            <a:r>
              <a:rPr lang="en-US" sz="23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Project Manager: </a:t>
            </a:r>
            <a:r>
              <a:rPr lang="en-US" sz="2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Andrea VanHorn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2188445" y="2182750"/>
            <a:ext cx="4354211" cy="635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99"/>
              </a:lnSpc>
            </a:pPr>
            <a:r>
              <a:rPr lang="en-US" sz="2499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Success Criteria:</a:t>
            </a:r>
          </a:p>
          <a:p>
            <a:pPr algn="l">
              <a:lnSpc>
                <a:spcPts val="2499"/>
              </a:lnSpc>
            </a:pPr>
            <a:endParaRPr lang="en-US" sz="2499" b="1">
              <a:solidFill>
                <a:srgbClr val="000000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2188445" y="2508393"/>
            <a:ext cx="4354211" cy="22669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5" lvl="1" indent="-215903" algn="l">
              <a:lnSpc>
                <a:spcPts val="3000"/>
              </a:lnSpc>
              <a:buAutoNum type="arabicPeriod"/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Timely Completion</a:t>
            </a:r>
          </a:p>
          <a:p>
            <a:pPr marL="431805" lvl="1" indent="-215903" algn="l">
              <a:lnSpc>
                <a:spcPts val="3000"/>
              </a:lnSpc>
              <a:buAutoNum type="arabicPeriod"/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Budget Adherence</a:t>
            </a:r>
          </a:p>
          <a:p>
            <a:pPr marL="431805" lvl="1" indent="-215903" algn="l">
              <a:lnSpc>
                <a:spcPts val="3000"/>
              </a:lnSpc>
              <a:buAutoNum type="arabicPeriod"/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Efficiency Improvement</a:t>
            </a:r>
          </a:p>
          <a:p>
            <a:pPr marL="431805" lvl="1" indent="-215903" algn="l">
              <a:lnSpc>
                <a:spcPts val="3000"/>
              </a:lnSpc>
              <a:buAutoNum type="arabicPeriod"/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Safety Enhancement</a:t>
            </a:r>
          </a:p>
          <a:p>
            <a:pPr marL="431805" lvl="1" indent="-215903" algn="l">
              <a:lnSpc>
                <a:spcPts val="3000"/>
              </a:lnSpc>
              <a:buAutoNum type="arabicPeriod"/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Standards Compliance</a:t>
            </a:r>
          </a:p>
          <a:p>
            <a:pPr algn="l">
              <a:lnSpc>
                <a:spcPts val="3000"/>
              </a:lnSpc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 6. Stakeholder Approval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2188445" y="5686244"/>
            <a:ext cx="3842650" cy="320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99"/>
              </a:lnSpc>
            </a:pPr>
            <a:r>
              <a:rPr lang="en-US" sz="2499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Approach: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2188445" y="6095813"/>
            <a:ext cx="4354211" cy="22669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5" lvl="1" indent="-215903" algn="l">
              <a:lnSpc>
                <a:spcPts val="3000"/>
              </a:lnSpc>
              <a:buAutoNum type="arabicPeriod"/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Design and Planning</a:t>
            </a:r>
          </a:p>
          <a:p>
            <a:pPr marL="431805" lvl="1" indent="-215903" algn="l">
              <a:lnSpc>
                <a:spcPts val="3000"/>
              </a:lnSpc>
              <a:buAutoNum type="arabicPeriod"/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Approval</a:t>
            </a:r>
          </a:p>
          <a:p>
            <a:pPr marL="431805" lvl="1" indent="-215903" algn="l">
              <a:lnSpc>
                <a:spcPts val="3000"/>
              </a:lnSpc>
              <a:buAutoNum type="arabicPeriod"/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Material Procurement</a:t>
            </a:r>
          </a:p>
          <a:p>
            <a:pPr marL="431805" lvl="1" indent="-215903" algn="l">
              <a:lnSpc>
                <a:spcPts val="3000"/>
              </a:lnSpc>
              <a:buAutoNum type="arabicPeriod"/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Site Preparation</a:t>
            </a:r>
          </a:p>
          <a:p>
            <a:pPr marL="431805" lvl="1" indent="-215903" algn="l">
              <a:lnSpc>
                <a:spcPts val="3000"/>
              </a:lnSpc>
              <a:buAutoNum type="arabicPeriod"/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Construction</a:t>
            </a:r>
          </a:p>
          <a:p>
            <a:pPr algn="l">
              <a:lnSpc>
                <a:spcPts val="3000"/>
              </a:lnSpc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 6. Quality Checks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503361" y="5751332"/>
            <a:ext cx="7801768" cy="3781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5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Project Objectives:</a:t>
            </a:r>
          </a:p>
          <a:p>
            <a:pPr marL="539753" lvl="1" indent="-269876" algn="l">
              <a:lnSpc>
                <a:spcPts val="3750"/>
              </a:lnSpc>
              <a:buAutoNum type="arabicPeriod"/>
            </a:pPr>
            <a:r>
              <a:rPr lang="en-US" sz="25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Enhance Efficiency</a:t>
            </a:r>
          </a:p>
          <a:p>
            <a:pPr marL="539753" lvl="1" indent="-269876" algn="l">
              <a:lnSpc>
                <a:spcPts val="3750"/>
              </a:lnSpc>
              <a:buAutoNum type="arabicPeriod"/>
            </a:pPr>
            <a:r>
              <a:rPr lang="en-US" sz="25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Improve Safety</a:t>
            </a:r>
          </a:p>
          <a:p>
            <a:pPr marL="539753" lvl="1" indent="-269876" algn="l">
              <a:lnSpc>
                <a:spcPts val="3750"/>
              </a:lnSpc>
              <a:buAutoNum type="arabicPeriod"/>
            </a:pPr>
            <a:r>
              <a:rPr lang="en-US" sz="25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Ensure Compliance</a:t>
            </a:r>
          </a:p>
          <a:p>
            <a:pPr marL="539753" lvl="1" indent="-269876" algn="l">
              <a:lnSpc>
                <a:spcPts val="3750"/>
              </a:lnSpc>
              <a:buAutoNum type="arabicPeriod"/>
            </a:pPr>
            <a:r>
              <a:rPr lang="en-US" sz="25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Meet Deadlines and Budget</a:t>
            </a:r>
          </a:p>
          <a:p>
            <a:pPr marL="539753" lvl="1" indent="-269876" algn="l">
              <a:lnSpc>
                <a:spcPts val="3750"/>
              </a:lnSpc>
              <a:buAutoNum type="arabicPeriod"/>
            </a:pPr>
            <a:r>
              <a:rPr lang="en-US" sz="25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Satisfy Stakeholders</a:t>
            </a:r>
          </a:p>
          <a:p>
            <a:pPr marL="539753" lvl="1" indent="-269876" algn="l">
              <a:lnSpc>
                <a:spcPts val="3750"/>
              </a:lnSpc>
              <a:buAutoNum type="arabicPeriod"/>
            </a:pPr>
            <a:r>
              <a:rPr lang="en-US" sz="25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Enable Scalability</a:t>
            </a:r>
          </a:p>
          <a:p>
            <a:pPr algn="l">
              <a:lnSpc>
                <a:spcPts val="3750"/>
              </a:lnSpc>
            </a:pPr>
            <a:endParaRPr lang="en-US" sz="25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1446283"/>
            <a:ext cx="18288000" cy="7394433"/>
            <a:chOff x="0" y="0"/>
            <a:chExt cx="4816593" cy="194750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1947505"/>
            </a:xfrm>
            <a:custGeom>
              <a:avLst/>
              <a:gdLst/>
              <a:ahLst/>
              <a:cxnLst/>
              <a:rect l="l" t="t" r="r" b="b"/>
              <a:pathLst>
                <a:path w="4816592" h="1947505">
                  <a:moveTo>
                    <a:pt x="0" y="0"/>
                  </a:moveTo>
                  <a:lnTo>
                    <a:pt x="4816592" y="0"/>
                  </a:lnTo>
                  <a:lnTo>
                    <a:pt x="4816592" y="1947505"/>
                  </a:lnTo>
                  <a:lnTo>
                    <a:pt x="0" y="1947505"/>
                  </a:ln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19856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9787279" y="3998277"/>
            <a:ext cx="7611820" cy="2290446"/>
            <a:chOff x="0" y="0"/>
            <a:chExt cx="1960413" cy="58990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960413" cy="589901"/>
            </a:xfrm>
            <a:custGeom>
              <a:avLst/>
              <a:gdLst/>
              <a:ahLst/>
              <a:cxnLst/>
              <a:rect l="l" t="t" r="r" b="b"/>
              <a:pathLst>
                <a:path w="1960413" h="589901">
                  <a:moveTo>
                    <a:pt x="0" y="0"/>
                  </a:moveTo>
                  <a:lnTo>
                    <a:pt x="1960413" y="0"/>
                  </a:lnTo>
                  <a:lnTo>
                    <a:pt x="1960413" y="589901"/>
                  </a:lnTo>
                  <a:lnTo>
                    <a:pt x="0" y="589901"/>
                  </a:lnTo>
                  <a:close/>
                </a:path>
              </a:pathLst>
            </a:custGeom>
            <a:solidFill>
              <a:srgbClr val="F8D33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960413" cy="6280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0074293" y="4320959"/>
            <a:ext cx="7037791" cy="1974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99"/>
              </a:lnSpc>
            </a:pPr>
            <a:r>
              <a:rPr lang="en-US" sz="3099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Engagement Strategy:</a:t>
            </a:r>
            <a:r>
              <a:rPr lang="en-US" sz="30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</a:p>
          <a:p>
            <a:pPr algn="l">
              <a:lnSpc>
                <a:spcPts val="3099"/>
              </a:lnSpc>
            </a:pPr>
            <a:r>
              <a:rPr lang="en-US" sz="30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Regular updates via meetings, emails, and reports (per Communication Plan)</a:t>
            </a:r>
          </a:p>
          <a:p>
            <a:pPr algn="l">
              <a:lnSpc>
                <a:spcPts val="3099"/>
              </a:lnSpc>
            </a:pPr>
            <a:endParaRPr lang="en-US" sz="3099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729689" y="1938657"/>
            <a:ext cx="8668748" cy="873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76"/>
              </a:lnSpc>
            </a:pPr>
            <a:r>
              <a:rPr lang="en-US" sz="6298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STAKEHOLDER MANAGEMENT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29689" y="3764865"/>
            <a:ext cx="7305725" cy="4090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Key Stakeholders:</a:t>
            </a:r>
          </a:p>
          <a:p>
            <a:pPr marL="518163" lvl="1" indent="-259082" algn="l">
              <a:lnSpc>
                <a:spcPts val="3600"/>
              </a:lnSpc>
              <a:buFont typeface="Arial"/>
              <a:buChar char="•"/>
            </a:pPr>
            <a:r>
              <a:rPr lang="en-US" sz="2400" b="1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Project Manager</a:t>
            </a:r>
            <a:r>
              <a:rPr lang="en-US" sz="24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: Andrea </a:t>
            </a:r>
            <a:r>
              <a:rPr lang="en-US" sz="240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VanHorn</a:t>
            </a:r>
            <a:endParaRPr lang="en-US" sz="24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518163" lvl="1" indent="-259082" algn="l">
              <a:lnSpc>
                <a:spcPts val="3600"/>
              </a:lnSpc>
              <a:buFont typeface="Arial"/>
              <a:buChar char="•"/>
            </a:pPr>
            <a:r>
              <a:rPr lang="en-US" sz="2400" b="1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Architect</a:t>
            </a:r>
            <a:r>
              <a:rPr lang="en-US" sz="24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: Mohammed Rashed</a:t>
            </a:r>
          </a:p>
          <a:p>
            <a:pPr marL="518163" lvl="1" indent="-259082" algn="l">
              <a:lnSpc>
                <a:spcPts val="3600"/>
              </a:lnSpc>
              <a:buFont typeface="Arial"/>
              <a:buChar char="•"/>
            </a:pPr>
            <a:r>
              <a:rPr lang="en-US" sz="2400" b="1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Foreman</a:t>
            </a:r>
            <a:r>
              <a:rPr lang="en-US" sz="24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: Rodrigo Balmaceda</a:t>
            </a:r>
          </a:p>
          <a:p>
            <a:pPr marL="518163" lvl="1" indent="-259082" algn="l">
              <a:lnSpc>
                <a:spcPts val="3600"/>
              </a:lnSpc>
              <a:buFont typeface="Arial"/>
              <a:buChar char="•"/>
            </a:pPr>
            <a:r>
              <a:rPr lang="en-US" sz="2400" b="1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Farm Manager</a:t>
            </a:r>
            <a:r>
              <a:rPr lang="en-US" sz="24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: Vincent Mutungi</a:t>
            </a:r>
          </a:p>
          <a:p>
            <a:pPr marL="518163" lvl="1" indent="-259082" algn="l">
              <a:lnSpc>
                <a:spcPts val="3600"/>
              </a:lnSpc>
              <a:buFont typeface="Arial"/>
              <a:buChar char="•"/>
            </a:pPr>
            <a:r>
              <a:rPr lang="en-US" sz="2400" b="1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Construction Companies</a:t>
            </a:r>
            <a:r>
              <a:rPr lang="en-US" sz="24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: Davenport and Gillmore</a:t>
            </a:r>
          </a:p>
          <a:p>
            <a:pPr marL="518163" lvl="1" indent="-259082" algn="l">
              <a:lnSpc>
                <a:spcPts val="3600"/>
              </a:lnSpc>
              <a:buFont typeface="Arial"/>
              <a:buChar char="•"/>
            </a:pPr>
            <a:r>
              <a:rPr lang="en-US" sz="2400" b="1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Owner-Operators</a:t>
            </a:r>
            <a:r>
              <a:rPr lang="en-US" sz="24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: Corey &amp; Andrea </a:t>
            </a:r>
            <a:r>
              <a:rPr lang="en-US" sz="240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VanHorn</a:t>
            </a:r>
            <a:endParaRPr lang="en-US" sz="24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3600"/>
              </a:lnSpc>
            </a:pPr>
            <a:endParaRPr lang="en-US" sz="24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327956"/>
            <a:ext cx="8497215" cy="6356814"/>
            <a:chOff x="0" y="0"/>
            <a:chExt cx="2237950" cy="167422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237950" cy="1674223"/>
            </a:xfrm>
            <a:custGeom>
              <a:avLst/>
              <a:gdLst/>
              <a:ahLst/>
              <a:cxnLst/>
              <a:rect l="l" t="t" r="r" b="b"/>
              <a:pathLst>
                <a:path w="2237950" h="1674223">
                  <a:moveTo>
                    <a:pt x="0" y="0"/>
                  </a:moveTo>
                  <a:lnTo>
                    <a:pt x="2237950" y="0"/>
                  </a:lnTo>
                  <a:lnTo>
                    <a:pt x="2237950" y="1674223"/>
                  </a:lnTo>
                  <a:lnTo>
                    <a:pt x="0" y="1674223"/>
                  </a:ln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237950" cy="17123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4936032" y="287010"/>
            <a:ext cx="843225" cy="784966"/>
          </a:xfrm>
          <a:custGeom>
            <a:avLst/>
            <a:gdLst/>
            <a:ahLst/>
            <a:cxnLst/>
            <a:rect l="l" t="t" r="r" b="b"/>
            <a:pathLst>
              <a:path w="843225" h="784966">
                <a:moveTo>
                  <a:pt x="0" y="0"/>
                </a:moveTo>
                <a:lnTo>
                  <a:pt x="843225" y="0"/>
                </a:lnTo>
                <a:lnTo>
                  <a:pt x="843225" y="784966"/>
                </a:lnTo>
                <a:lnTo>
                  <a:pt x="0" y="7849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6053490" y="253983"/>
            <a:ext cx="6944849" cy="873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76"/>
              </a:lnSpc>
            </a:pPr>
            <a:r>
              <a:rPr lang="en-US" sz="6298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SCOPE MANAGEMENT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880133" y="2037235"/>
            <a:ext cx="3842650" cy="635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99"/>
              </a:lnSpc>
            </a:pPr>
            <a:r>
              <a:rPr lang="en-US" sz="2499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Scope Description:</a:t>
            </a:r>
          </a:p>
          <a:p>
            <a:pPr algn="l">
              <a:lnSpc>
                <a:spcPts val="2499"/>
              </a:lnSpc>
            </a:pPr>
            <a:endParaRPr lang="en-US" sz="2499" b="1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880133" y="2601579"/>
            <a:ext cx="6111797" cy="12934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50"/>
              </a:lnSpc>
            </a:pPr>
            <a:r>
              <a:rPr lang="en-US" sz="2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This project includes the planning, design, procurement, and construction of a fully operational corral system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9948444" y="1340903"/>
            <a:ext cx="7604782" cy="6343867"/>
            <a:chOff x="0" y="0"/>
            <a:chExt cx="2002906" cy="167081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002905" cy="1670813"/>
            </a:xfrm>
            <a:custGeom>
              <a:avLst/>
              <a:gdLst/>
              <a:ahLst/>
              <a:cxnLst/>
              <a:rect l="l" t="t" r="r" b="b"/>
              <a:pathLst>
                <a:path w="2002905" h="1670813">
                  <a:moveTo>
                    <a:pt x="0" y="0"/>
                  </a:moveTo>
                  <a:lnTo>
                    <a:pt x="2002905" y="0"/>
                  </a:lnTo>
                  <a:lnTo>
                    <a:pt x="2002905" y="1670813"/>
                  </a:lnTo>
                  <a:lnTo>
                    <a:pt x="0" y="1670813"/>
                  </a:lnTo>
                  <a:close/>
                </a:path>
              </a:pathLst>
            </a:custGeom>
            <a:solidFill>
              <a:srgbClr val="F8D33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2002906" cy="17089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880133" y="4247499"/>
            <a:ext cx="3842650" cy="635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99"/>
              </a:lnSpc>
            </a:pPr>
            <a:r>
              <a:rPr lang="en-US" sz="2499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Key Deliverables:</a:t>
            </a:r>
          </a:p>
          <a:p>
            <a:pPr algn="l">
              <a:lnSpc>
                <a:spcPts val="2499"/>
              </a:lnSpc>
            </a:pPr>
            <a:endParaRPr lang="en-US" sz="2499" b="1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880133" y="4815823"/>
            <a:ext cx="6670035" cy="27184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3" lvl="1" indent="-259082" algn="l">
              <a:lnSpc>
                <a:spcPts val="3600"/>
              </a:lnSpc>
              <a:buAutoNum type="arabicPeriod"/>
            </a:pPr>
            <a:r>
              <a:rPr lang="en-U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Fully functional corral system</a:t>
            </a:r>
          </a:p>
          <a:p>
            <a:pPr marL="518163" lvl="1" indent="-259082" algn="l">
              <a:lnSpc>
                <a:spcPts val="3600"/>
              </a:lnSpc>
              <a:buAutoNum type="arabicPeriod"/>
            </a:pPr>
            <a:r>
              <a:rPr lang="en-U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Site preparation report</a:t>
            </a:r>
          </a:p>
          <a:p>
            <a:pPr marL="518163" lvl="1" indent="-259082" algn="l">
              <a:lnSpc>
                <a:spcPts val="3600"/>
              </a:lnSpc>
              <a:buAutoNum type="arabicPeriod"/>
            </a:pPr>
            <a:r>
              <a:rPr lang="en-U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Material procurement report</a:t>
            </a:r>
          </a:p>
          <a:p>
            <a:pPr marL="518163" lvl="1" indent="-259082" algn="l">
              <a:lnSpc>
                <a:spcPts val="3600"/>
              </a:lnSpc>
              <a:buAutoNum type="arabicPeriod"/>
            </a:pPr>
            <a:r>
              <a:rPr lang="en-U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Safety compliance checklist</a:t>
            </a:r>
          </a:p>
          <a:p>
            <a:pPr marL="518163" lvl="1" indent="-259082" algn="l">
              <a:lnSpc>
                <a:spcPts val="3600"/>
              </a:lnSpc>
              <a:buAutoNum type="arabicPeriod"/>
            </a:pPr>
            <a:r>
              <a:rPr lang="en-U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Final inspection and approval</a:t>
            </a:r>
          </a:p>
          <a:p>
            <a:pPr algn="l">
              <a:lnSpc>
                <a:spcPts val="3600"/>
              </a:lnSpc>
            </a:pPr>
            <a:endParaRPr lang="en-US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0369499" y="1588344"/>
            <a:ext cx="3842650" cy="320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99"/>
              </a:lnSpc>
            </a:pPr>
            <a:r>
              <a:rPr lang="en-US" sz="2499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Components: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223236" y="1944354"/>
            <a:ext cx="6111797" cy="26079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6574" lvl="1" indent="-248287" algn="l">
              <a:lnSpc>
                <a:spcPts val="3450"/>
              </a:lnSpc>
              <a:buFont typeface="Arial"/>
              <a:buChar char="•"/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Materials</a:t>
            </a:r>
          </a:p>
          <a:p>
            <a:pPr marL="496574" lvl="1" indent="-248287" algn="l">
              <a:lnSpc>
                <a:spcPts val="3450"/>
              </a:lnSpc>
              <a:buFont typeface="Arial"/>
              <a:buChar char="•"/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Construction Elements</a:t>
            </a:r>
          </a:p>
          <a:p>
            <a:pPr marL="496574" lvl="1" indent="-248287" algn="l">
              <a:lnSpc>
                <a:spcPts val="3450"/>
              </a:lnSpc>
              <a:buFont typeface="Arial"/>
              <a:buChar char="•"/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Equipment &amp; Machinery </a:t>
            </a:r>
          </a:p>
          <a:p>
            <a:pPr marL="496574" lvl="1" indent="-248287" algn="l">
              <a:lnSpc>
                <a:spcPts val="3450"/>
              </a:lnSpc>
              <a:buFont typeface="Arial"/>
              <a:buChar char="•"/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Labor Requirements</a:t>
            </a:r>
          </a:p>
          <a:p>
            <a:pPr marL="496574" lvl="1" indent="-248287" algn="l">
              <a:lnSpc>
                <a:spcPts val="3450"/>
              </a:lnSpc>
              <a:buFont typeface="Arial"/>
              <a:buChar char="•"/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Stakeholder Engagement</a:t>
            </a:r>
          </a:p>
          <a:p>
            <a:pPr marL="496574" lvl="1" indent="-248287" algn="l">
              <a:lnSpc>
                <a:spcPts val="3450"/>
              </a:lnSpc>
              <a:buFont typeface="Arial"/>
              <a:buChar char="•"/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Safety Considerations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369499" y="4759325"/>
            <a:ext cx="3842650" cy="635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99"/>
              </a:lnSpc>
            </a:pPr>
            <a:r>
              <a:rPr lang="en-US" sz="2499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Exclusions:</a:t>
            </a:r>
          </a:p>
          <a:p>
            <a:pPr algn="l">
              <a:lnSpc>
                <a:spcPts val="2499"/>
              </a:lnSpc>
            </a:pPr>
            <a:endParaRPr lang="en-US" sz="2499" b="1">
              <a:solidFill>
                <a:srgbClr val="000000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10223236" y="5076825"/>
            <a:ext cx="6889801" cy="26079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50"/>
              </a:lnSpc>
            </a:pPr>
            <a:r>
              <a:rPr lang="en-US" sz="2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The project will stay within its predefined area, without acquiring additional land or modifying non-corral farm structures. It will not include automation, electronic cattle management systems, or non-functional landscaping enhancements.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1028700" y="8554921"/>
            <a:ext cx="5213555" cy="1379003"/>
            <a:chOff x="0" y="0"/>
            <a:chExt cx="1373117" cy="363194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373117" cy="363194"/>
            </a:xfrm>
            <a:custGeom>
              <a:avLst/>
              <a:gdLst/>
              <a:ahLst/>
              <a:cxnLst/>
              <a:rect l="l" t="t" r="r" b="b"/>
              <a:pathLst>
                <a:path w="1373117" h="363194">
                  <a:moveTo>
                    <a:pt x="0" y="0"/>
                  </a:moveTo>
                  <a:lnTo>
                    <a:pt x="1373117" y="0"/>
                  </a:lnTo>
                  <a:lnTo>
                    <a:pt x="1373117" y="363194"/>
                  </a:lnTo>
                  <a:lnTo>
                    <a:pt x="0" y="363194"/>
                  </a:ln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1373117" cy="4012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1028700" y="8510186"/>
            <a:ext cx="5024790" cy="17768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0490" lvl="1" indent="-255245" algn="l">
              <a:lnSpc>
                <a:spcPts val="3546"/>
              </a:lnSpc>
              <a:buFont typeface="Arial"/>
              <a:buChar char="•"/>
            </a:pPr>
            <a:r>
              <a:rPr lang="en-US" sz="236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Timeframe:  within 2 months</a:t>
            </a:r>
          </a:p>
          <a:p>
            <a:pPr marL="510490" lvl="1" indent="-255245" algn="l">
              <a:lnSpc>
                <a:spcPts val="3546"/>
              </a:lnSpc>
              <a:buFont typeface="Arial"/>
              <a:buChar char="•"/>
            </a:pPr>
            <a:r>
              <a:rPr lang="en-US" sz="236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Budget: $119,650</a:t>
            </a:r>
          </a:p>
          <a:p>
            <a:pPr marL="510490" lvl="1" indent="-255245" algn="l">
              <a:lnSpc>
                <a:spcPts val="3546"/>
              </a:lnSpc>
              <a:buFont typeface="Arial"/>
              <a:buChar char="•"/>
            </a:pPr>
            <a:r>
              <a:rPr lang="en-US" sz="236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Resource Availability</a:t>
            </a:r>
          </a:p>
          <a:p>
            <a:pPr algn="l">
              <a:lnSpc>
                <a:spcPts val="3546"/>
              </a:lnSpc>
            </a:pPr>
            <a:endParaRPr lang="en-US" sz="2364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2" name="Group 22"/>
          <p:cNvGrpSpPr/>
          <p:nvPr/>
        </p:nvGrpSpPr>
        <p:grpSpPr>
          <a:xfrm>
            <a:off x="1028700" y="7894319"/>
            <a:ext cx="5213555" cy="565352"/>
            <a:chOff x="0" y="0"/>
            <a:chExt cx="1373117" cy="148899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373117" cy="148899"/>
            </a:xfrm>
            <a:custGeom>
              <a:avLst/>
              <a:gdLst/>
              <a:ahLst/>
              <a:cxnLst/>
              <a:rect l="l" t="t" r="r" b="b"/>
              <a:pathLst>
                <a:path w="1373117" h="148899">
                  <a:moveTo>
                    <a:pt x="0" y="0"/>
                  </a:moveTo>
                  <a:lnTo>
                    <a:pt x="1373117" y="0"/>
                  </a:lnTo>
                  <a:lnTo>
                    <a:pt x="1373117" y="148899"/>
                  </a:lnTo>
                  <a:lnTo>
                    <a:pt x="0" y="148899"/>
                  </a:lnTo>
                  <a:close/>
                </a:path>
              </a:pathLst>
            </a:custGeom>
            <a:solidFill>
              <a:srgbClr val="F8D33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-38100"/>
              <a:ext cx="1373117" cy="18699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1372500" y="8045233"/>
            <a:ext cx="3842650" cy="320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99"/>
              </a:lnSpc>
            </a:pPr>
            <a:r>
              <a:rPr lang="en-US" sz="2499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Project Constraints:</a:t>
            </a:r>
          </a:p>
        </p:txBody>
      </p:sp>
      <p:grpSp>
        <p:nvGrpSpPr>
          <p:cNvPr id="26" name="Group 26"/>
          <p:cNvGrpSpPr/>
          <p:nvPr/>
        </p:nvGrpSpPr>
        <p:grpSpPr>
          <a:xfrm>
            <a:off x="6537222" y="8554921"/>
            <a:ext cx="11016003" cy="1379003"/>
            <a:chOff x="0" y="0"/>
            <a:chExt cx="2901334" cy="363194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2901334" cy="363194"/>
            </a:xfrm>
            <a:custGeom>
              <a:avLst/>
              <a:gdLst/>
              <a:ahLst/>
              <a:cxnLst/>
              <a:rect l="l" t="t" r="r" b="b"/>
              <a:pathLst>
                <a:path w="2901334" h="363194">
                  <a:moveTo>
                    <a:pt x="0" y="0"/>
                  </a:moveTo>
                  <a:lnTo>
                    <a:pt x="2901334" y="0"/>
                  </a:lnTo>
                  <a:lnTo>
                    <a:pt x="2901334" y="363194"/>
                  </a:lnTo>
                  <a:lnTo>
                    <a:pt x="0" y="363194"/>
                  </a:ln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-38100"/>
              <a:ext cx="2901334" cy="4012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9" name="TextBox 29"/>
          <p:cNvSpPr txBox="1"/>
          <p:nvPr/>
        </p:nvSpPr>
        <p:spPr>
          <a:xfrm>
            <a:off x="6537222" y="8510186"/>
            <a:ext cx="9290781" cy="13291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46"/>
              </a:lnSpc>
            </a:pPr>
            <a:r>
              <a:rPr lang="en-US" sz="236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The project assumes favorable weather for construction, timely regulatory approvals, smooth material procurement, and prompt stakeholder feedback to prevent delays.</a:t>
            </a:r>
          </a:p>
        </p:txBody>
      </p:sp>
      <p:grpSp>
        <p:nvGrpSpPr>
          <p:cNvPr id="30" name="Group 30"/>
          <p:cNvGrpSpPr/>
          <p:nvPr/>
        </p:nvGrpSpPr>
        <p:grpSpPr>
          <a:xfrm>
            <a:off x="9144000" y="7837169"/>
            <a:ext cx="5213555" cy="565352"/>
            <a:chOff x="0" y="0"/>
            <a:chExt cx="1373117" cy="148899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1373117" cy="148899"/>
            </a:xfrm>
            <a:custGeom>
              <a:avLst/>
              <a:gdLst/>
              <a:ahLst/>
              <a:cxnLst/>
              <a:rect l="l" t="t" r="r" b="b"/>
              <a:pathLst>
                <a:path w="1373117" h="148899">
                  <a:moveTo>
                    <a:pt x="0" y="0"/>
                  </a:moveTo>
                  <a:lnTo>
                    <a:pt x="1373117" y="0"/>
                  </a:lnTo>
                  <a:lnTo>
                    <a:pt x="1373117" y="148899"/>
                  </a:lnTo>
                  <a:lnTo>
                    <a:pt x="0" y="148899"/>
                  </a:lnTo>
                  <a:close/>
                </a:path>
              </a:pathLst>
            </a:custGeom>
            <a:solidFill>
              <a:srgbClr val="F8D33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0" y="-38100"/>
              <a:ext cx="1373117" cy="18699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3" name="TextBox 33"/>
          <p:cNvSpPr txBox="1"/>
          <p:nvPr/>
        </p:nvSpPr>
        <p:spPr>
          <a:xfrm>
            <a:off x="10633897" y="8018144"/>
            <a:ext cx="3842650" cy="320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99"/>
              </a:lnSpc>
            </a:pPr>
            <a:r>
              <a:rPr lang="en-US" sz="2499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Assumptions: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6662850"/>
            <a:chOff x="0" y="0"/>
            <a:chExt cx="4816593" cy="175482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1754825"/>
            </a:xfrm>
            <a:custGeom>
              <a:avLst/>
              <a:gdLst/>
              <a:ahLst/>
              <a:cxnLst/>
              <a:rect l="l" t="t" r="r" b="b"/>
              <a:pathLst>
                <a:path w="4816592" h="1754825">
                  <a:moveTo>
                    <a:pt x="0" y="0"/>
                  </a:moveTo>
                  <a:lnTo>
                    <a:pt x="4816592" y="0"/>
                  </a:lnTo>
                  <a:lnTo>
                    <a:pt x="4816592" y="1754825"/>
                  </a:lnTo>
                  <a:lnTo>
                    <a:pt x="0" y="1754825"/>
                  </a:ln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1792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63044" y="2990687"/>
            <a:ext cx="8480956" cy="7296313"/>
            <a:chOff x="0" y="0"/>
            <a:chExt cx="2385448" cy="205224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385448" cy="2052242"/>
            </a:xfrm>
            <a:custGeom>
              <a:avLst/>
              <a:gdLst/>
              <a:ahLst/>
              <a:cxnLst/>
              <a:rect l="l" t="t" r="r" b="b"/>
              <a:pathLst>
                <a:path w="2385448" h="2052242">
                  <a:moveTo>
                    <a:pt x="0" y="0"/>
                  </a:moveTo>
                  <a:lnTo>
                    <a:pt x="2385448" y="0"/>
                  </a:lnTo>
                  <a:lnTo>
                    <a:pt x="2385448" y="2052242"/>
                  </a:lnTo>
                  <a:lnTo>
                    <a:pt x="0" y="2052242"/>
                  </a:lnTo>
                  <a:close/>
                </a:path>
              </a:pathLst>
            </a:custGeom>
            <a:solidFill>
              <a:srgbClr val="F8D33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2385448" cy="2090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2653202" y="1685228"/>
            <a:ext cx="12981595" cy="924459"/>
            <a:chOff x="0" y="0"/>
            <a:chExt cx="3651347" cy="26002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651347" cy="260023"/>
            </a:xfrm>
            <a:custGeom>
              <a:avLst/>
              <a:gdLst/>
              <a:ahLst/>
              <a:cxnLst/>
              <a:rect l="l" t="t" r="r" b="b"/>
              <a:pathLst>
                <a:path w="3651347" h="260023">
                  <a:moveTo>
                    <a:pt x="0" y="0"/>
                  </a:moveTo>
                  <a:lnTo>
                    <a:pt x="3651347" y="0"/>
                  </a:lnTo>
                  <a:lnTo>
                    <a:pt x="3651347" y="260023"/>
                  </a:lnTo>
                  <a:lnTo>
                    <a:pt x="0" y="260023"/>
                  </a:lnTo>
                  <a:close/>
                </a:path>
              </a:pathLst>
            </a:custGeom>
            <a:solidFill>
              <a:srgbClr val="F8D33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3651347" cy="2981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903932" y="2990687"/>
            <a:ext cx="7647893" cy="7296313"/>
            <a:chOff x="0" y="0"/>
            <a:chExt cx="2151131" cy="2052242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151131" cy="2052242"/>
            </a:xfrm>
            <a:custGeom>
              <a:avLst/>
              <a:gdLst/>
              <a:ahLst/>
              <a:cxnLst/>
              <a:rect l="l" t="t" r="r" b="b"/>
              <a:pathLst>
                <a:path w="2151131" h="2052242">
                  <a:moveTo>
                    <a:pt x="0" y="0"/>
                  </a:moveTo>
                  <a:lnTo>
                    <a:pt x="2151131" y="0"/>
                  </a:lnTo>
                  <a:lnTo>
                    <a:pt x="2151131" y="2052242"/>
                  </a:lnTo>
                  <a:lnTo>
                    <a:pt x="0" y="2052242"/>
                  </a:lnTo>
                  <a:close/>
                </a:path>
              </a:pathLst>
            </a:custGeom>
            <a:solidFill>
              <a:srgbClr val="F8D33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2151131" cy="2090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2396368" y="431866"/>
            <a:ext cx="13495263" cy="873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76"/>
              </a:lnSpc>
            </a:pPr>
            <a:r>
              <a:rPr lang="en-US" sz="6298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TEAM CONTRACT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586647" y="1974687"/>
            <a:ext cx="13114707" cy="635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99"/>
              </a:lnSpc>
            </a:pPr>
            <a:r>
              <a:rPr lang="en-US" sz="2499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Ensures accountability, collaboration, and alignment with project goals</a:t>
            </a:r>
          </a:p>
          <a:p>
            <a:pPr algn="ctr">
              <a:lnSpc>
                <a:spcPts val="2499"/>
              </a:lnSpc>
            </a:pPr>
            <a:endParaRPr lang="en-US" sz="2499" b="1">
              <a:solidFill>
                <a:srgbClr val="000000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880334" y="3094953"/>
            <a:ext cx="8037252" cy="7296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599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Team Members &amp; Roles:</a:t>
            </a:r>
          </a:p>
          <a:p>
            <a:pPr marL="561339" lvl="1" indent="-280669" algn="l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Andrea VanHorn: Project Manager (Planning, oversight)</a:t>
            </a:r>
          </a:p>
          <a:p>
            <a:pPr marL="561339" lvl="1" indent="-280669" algn="l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Mohammed Rashed: Architect (Design creation)</a:t>
            </a:r>
          </a:p>
          <a:p>
            <a:pPr marL="561339" lvl="1" indent="-280669" algn="l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Rodrigo Balmaceda: Foreman (Material procurement)</a:t>
            </a:r>
          </a:p>
          <a:p>
            <a:pPr marL="561339" lvl="1" indent="-280669" algn="l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Vincent Mutungi: Farm Manager (Safety &amp; functionality review)</a:t>
            </a:r>
          </a:p>
          <a:p>
            <a:pPr marL="561339" lvl="1" indent="-280669" algn="l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Davenport Construction: Primary Contractor (Construction execution)</a:t>
            </a:r>
          </a:p>
          <a:p>
            <a:pPr marL="561339" lvl="1" indent="-280669" algn="l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Gillmore Construction: Subcontractor (Excavation)</a:t>
            </a:r>
          </a:p>
          <a:p>
            <a:pPr marL="561339" lvl="1" indent="-280669" algn="l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Corey &amp; Andrea VanHorn: Owner-Operators (Define needs, feedback)</a:t>
            </a:r>
          </a:p>
          <a:p>
            <a:pPr algn="l">
              <a:lnSpc>
                <a:spcPts val="3639"/>
              </a:lnSpc>
            </a:pPr>
            <a:endParaRPr lang="en-US" sz="2599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10079453" y="3161628"/>
            <a:ext cx="7179847" cy="7594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99"/>
              </a:lnSpc>
            </a:pPr>
            <a:r>
              <a:rPr lang="en-US" sz="2499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Key Expectations:</a:t>
            </a:r>
          </a:p>
          <a:p>
            <a:pPr marL="539749" lvl="1" indent="-269875" algn="l">
              <a:lnSpc>
                <a:spcPts val="28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Open &amp; timely communication</a:t>
            </a:r>
          </a:p>
          <a:p>
            <a:pPr marL="539749" lvl="1" indent="-269875" algn="l">
              <a:lnSpc>
                <a:spcPts val="28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Adherence to deadlines and quality standards</a:t>
            </a:r>
          </a:p>
          <a:p>
            <a:pPr marL="539749" lvl="1" indent="-269875" algn="l">
              <a:lnSpc>
                <a:spcPts val="28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Safety compliance with industry practices</a:t>
            </a:r>
          </a:p>
          <a:p>
            <a:pPr algn="l">
              <a:lnSpc>
                <a:spcPts val="2899"/>
              </a:lnSpc>
            </a:pPr>
            <a:endParaRPr lang="en-US" sz="2499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2899"/>
              </a:lnSpc>
            </a:pPr>
            <a:r>
              <a:rPr lang="en-US" sz="2499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Meeting Schedule:</a:t>
            </a:r>
          </a:p>
          <a:p>
            <a:pPr marL="539749" lvl="1" indent="-269875" algn="l">
              <a:lnSpc>
                <a:spcPts val="28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Weekly Progress Meetings: Fridays at 10 AM</a:t>
            </a:r>
          </a:p>
          <a:p>
            <a:pPr algn="l">
              <a:lnSpc>
                <a:spcPts val="2899"/>
              </a:lnSpc>
            </a:pPr>
            <a:endParaRPr lang="en-US" sz="2499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2899"/>
              </a:lnSpc>
            </a:pPr>
            <a:r>
              <a:rPr lang="en-US" sz="2499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Risk Management and Contingency Planning:</a:t>
            </a:r>
          </a:p>
          <a:p>
            <a:pPr marL="539749" lvl="1" indent="-269875" algn="l">
              <a:lnSpc>
                <a:spcPts val="28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To mitigate risks, the project will adjust schedules for weather delays, secure alternative suppliers for material shortages, and enforce safety protocols through briefings and protective measures.</a:t>
            </a:r>
          </a:p>
          <a:p>
            <a:pPr algn="l">
              <a:lnSpc>
                <a:spcPts val="2899"/>
              </a:lnSpc>
            </a:pPr>
            <a:endParaRPr lang="en-US" sz="2499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2899"/>
              </a:lnSpc>
            </a:pPr>
            <a:endParaRPr lang="en-US" sz="2499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4816593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2709333"/>
            </a:xfrm>
            <a:custGeom>
              <a:avLst/>
              <a:gdLst/>
              <a:ahLst/>
              <a:cxnLst/>
              <a:rect l="l" t="t" r="r" b="b"/>
              <a:pathLst>
                <a:path w="4816592" h="2709333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503626" y="4200145"/>
            <a:ext cx="17280747" cy="5724248"/>
          </a:xfrm>
          <a:custGeom>
            <a:avLst/>
            <a:gdLst/>
            <a:ahLst/>
            <a:cxnLst/>
            <a:rect l="l" t="t" r="r" b="b"/>
            <a:pathLst>
              <a:path w="17280747" h="5724248">
                <a:moveTo>
                  <a:pt x="0" y="0"/>
                </a:moveTo>
                <a:lnTo>
                  <a:pt x="17280748" y="0"/>
                </a:lnTo>
                <a:lnTo>
                  <a:pt x="17280748" y="5724247"/>
                </a:lnTo>
                <a:lnTo>
                  <a:pt x="0" y="572424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2177849" y="430101"/>
            <a:ext cx="14022552" cy="873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76"/>
              </a:lnSpc>
            </a:pPr>
            <a:r>
              <a:rPr lang="en-US" sz="6298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WORK BREAKDOWN STRUCTURE (WBS)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2397243" y="1524100"/>
            <a:ext cx="13981056" cy="924459"/>
            <a:chOff x="0" y="0"/>
            <a:chExt cx="3932466" cy="26002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932467" cy="260023"/>
            </a:xfrm>
            <a:custGeom>
              <a:avLst/>
              <a:gdLst/>
              <a:ahLst/>
              <a:cxnLst/>
              <a:rect l="l" t="t" r="r" b="b"/>
              <a:pathLst>
                <a:path w="3932467" h="260023">
                  <a:moveTo>
                    <a:pt x="0" y="0"/>
                  </a:moveTo>
                  <a:lnTo>
                    <a:pt x="3932467" y="0"/>
                  </a:lnTo>
                  <a:lnTo>
                    <a:pt x="3932467" y="260023"/>
                  </a:lnTo>
                  <a:lnTo>
                    <a:pt x="0" y="260023"/>
                  </a:lnTo>
                  <a:close/>
                </a:path>
              </a:pathLst>
            </a:custGeom>
            <a:solidFill>
              <a:srgbClr val="F8D33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3932466" cy="2981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3463970" y="1687223"/>
            <a:ext cx="11731807" cy="949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99"/>
              </a:lnSpc>
            </a:pPr>
            <a:r>
              <a:rPr lang="en-US" sz="24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Breaks project into manageable tasks for scheduling and accountability</a:t>
            </a:r>
          </a:p>
          <a:p>
            <a:pPr algn="ctr">
              <a:lnSpc>
                <a:spcPts val="2499"/>
              </a:lnSpc>
            </a:pPr>
            <a:r>
              <a:rPr lang="en-US" sz="2499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Timeline:</a:t>
            </a:r>
            <a:r>
              <a:rPr lang="en-US" sz="24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May 1, 2025 - July 2, 2025</a:t>
            </a:r>
          </a:p>
          <a:p>
            <a:pPr algn="l">
              <a:lnSpc>
                <a:spcPts val="2499"/>
              </a:lnSpc>
            </a:pPr>
            <a:endParaRPr lang="en-US" sz="2499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503626" y="2684173"/>
            <a:ext cx="17280747" cy="13254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6"/>
              </a:lnSpc>
            </a:pPr>
            <a:r>
              <a:rPr lang="en-US" sz="329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Key tasks: Design &amp; Planning (Architect, May 1-6), Approval (Project Manager, May 1-6), Material Procurement (Foreman, May 6-9), Site Preparation (Gillmore Construction, May 1-6).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0"/>
            <a:ext cx="17259300" cy="7412409"/>
            <a:chOff x="0" y="0"/>
            <a:chExt cx="4545659" cy="195223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545659" cy="1952239"/>
            </a:xfrm>
            <a:custGeom>
              <a:avLst/>
              <a:gdLst/>
              <a:ahLst/>
              <a:cxnLst/>
              <a:rect l="l" t="t" r="r" b="b"/>
              <a:pathLst>
                <a:path w="4545659" h="1952239">
                  <a:moveTo>
                    <a:pt x="0" y="0"/>
                  </a:moveTo>
                  <a:lnTo>
                    <a:pt x="4545659" y="0"/>
                  </a:lnTo>
                  <a:lnTo>
                    <a:pt x="4545659" y="1952239"/>
                  </a:lnTo>
                  <a:lnTo>
                    <a:pt x="0" y="1952239"/>
                  </a:ln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545659" cy="199033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779698" y="1587230"/>
            <a:ext cx="4919900" cy="8699770"/>
            <a:chOff x="0" y="0"/>
            <a:chExt cx="6559867" cy="11599693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2"/>
            <a:srcRect l="7559" r="7559"/>
            <a:stretch>
              <a:fillRect/>
            </a:stretch>
          </p:blipFill>
          <p:spPr>
            <a:xfrm>
              <a:off x="0" y="0"/>
              <a:ext cx="6559867" cy="11599693"/>
            </a:xfrm>
            <a:prstGeom prst="rect">
              <a:avLst/>
            </a:prstGeom>
          </p:spPr>
        </p:pic>
      </p:grpSp>
      <p:grpSp>
        <p:nvGrpSpPr>
          <p:cNvPr id="7" name="Group 7"/>
          <p:cNvGrpSpPr/>
          <p:nvPr/>
        </p:nvGrpSpPr>
        <p:grpSpPr>
          <a:xfrm>
            <a:off x="13652415" y="3910706"/>
            <a:ext cx="4635585" cy="5347594"/>
            <a:chOff x="0" y="0"/>
            <a:chExt cx="6180779" cy="7130125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/>
            <a:srcRect l="2759" r="2759"/>
            <a:stretch>
              <a:fillRect/>
            </a:stretch>
          </p:blipFill>
          <p:spPr>
            <a:xfrm>
              <a:off x="0" y="0"/>
              <a:ext cx="6180779" cy="7130125"/>
            </a:xfrm>
            <a:prstGeom prst="rect">
              <a:avLst/>
            </a:prstGeom>
          </p:spPr>
        </p:pic>
      </p:grpSp>
      <p:sp>
        <p:nvSpPr>
          <p:cNvPr id="9" name="TextBox 9"/>
          <p:cNvSpPr txBox="1"/>
          <p:nvPr/>
        </p:nvSpPr>
        <p:spPr>
          <a:xfrm>
            <a:off x="7585423" y="493729"/>
            <a:ext cx="5181382" cy="17217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76"/>
              </a:lnSpc>
            </a:pPr>
            <a:r>
              <a:rPr lang="en-US" sz="6298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COMMUNICATION PLAN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134354" y="3310869"/>
            <a:ext cx="6083518" cy="3169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21" lvl="1" indent="-302261" algn="l">
              <a:lnSpc>
                <a:spcPts val="4200"/>
              </a:lnSpc>
              <a:buFont typeface="Arial"/>
              <a:buChar char="•"/>
            </a:pPr>
            <a:r>
              <a:rPr lang="en-US" sz="2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Weekly team meetings: Fridays at 10 AM</a:t>
            </a:r>
          </a:p>
          <a:p>
            <a:pPr marL="604521" lvl="1" indent="-302261" algn="l">
              <a:lnSpc>
                <a:spcPts val="4200"/>
              </a:lnSpc>
              <a:buFont typeface="Arial"/>
              <a:buChar char="•"/>
            </a:pPr>
            <a:r>
              <a:rPr lang="en-US" sz="2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Daily status reports for critical tasks</a:t>
            </a:r>
          </a:p>
          <a:p>
            <a:pPr marL="604521" lvl="1" indent="-302261" algn="l">
              <a:lnSpc>
                <a:spcPts val="4200"/>
              </a:lnSpc>
              <a:buFont typeface="Arial"/>
              <a:buChar char="•"/>
            </a:pPr>
            <a:r>
              <a:rPr lang="en-US" sz="2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Escalation procedures based on issue priority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400023" y="7585743"/>
            <a:ext cx="5551968" cy="24345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14"/>
              </a:lnSpc>
            </a:pPr>
            <a:r>
              <a:rPr lang="en-US" sz="214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If the Communication Plan requires any revision, it will require approval from Corey &amp; Andrea VanHorn. Corey and Andrea VanHorn will approve and finalize any amendments to improve and facilitate communication.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1286</Words>
  <Application>Microsoft Office PowerPoint</Application>
  <PresentationFormat>Custom</PresentationFormat>
  <Paragraphs>190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Montserrat Bold</vt:lpstr>
      <vt:lpstr>Montserrat</vt:lpstr>
      <vt:lpstr>Anton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Yellow Modern Construction &amp; Engineering Presentation</dc:title>
  <cp:lastModifiedBy>Mutungi, Vincent</cp:lastModifiedBy>
  <cp:revision>1</cp:revision>
  <dcterms:created xsi:type="dcterms:W3CDTF">2006-08-16T00:00:00Z</dcterms:created>
  <dcterms:modified xsi:type="dcterms:W3CDTF">2025-04-03T22:02:06Z</dcterms:modified>
  <dc:identifier>DAGjbUVPzq4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8cb311d3-aea9-4488-bc88-99739ecc7603_Enabled">
    <vt:lpwstr>true</vt:lpwstr>
  </property>
  <property fmtid="{D5CDD505-2E9C-101B-9397-08002B2CF9AE}" pid="3" name="MSIP_Label_8cb311d3-aea9-4488-bc88-99739ecc7603_SetDate">
    <vt:lpwstr>2025-04-03T22:01:49Z</vt:lpwstr>
  </property>
  <property fmtid="{D5CDD505-2E9C-101B-9397-08002B2CF9AE}" pid="4" name="MSIP_Label_8cb311d3-aea9-4488-bc88-99739ecc7603_Method">
    <vt:lpwstr>Standard</vt:lpwstr>
  </property>
  <property fmtid="{D5CDD505-2E9C-101B-9397-08002B2CF9AE}" pid="5" name="MSIP_Label_8cb311d3-aea9-4488-bc88-99739ecc7603_Name">
    <vt:lpwstr>Internal - University</vt:lpwstr>
  </property>
  <property fmtid="{D5CDD505-2E9C-101B-9397-08002B2CF9AE}" pid="6" name="MSIP_Label_8cb311d3-aea9-4488-bc88-99739ecc7603_SiteId">
    <vt:lpwstr>9c36a7d0-bf7b-4991-9b78-be91a52f0226</vt:lpwstr>
  </property>
  <property fmtid="{D5CDD505-2E9C-101B-9397-08002B2CF9AE}" pid="7" name="MSIP_Label_8cb311d3-aea9-4488-bc88-99739ecc7603_ActionId">
    <vt:lpwstr>ce5a2a5c-a3e8-49d5-acac-c2e3e384a31f</vt:lpwstr>
  </property>
  <property fmtid="{D5CDD505-2E9C-101B-9397-08002B2CF9AE}" pid="8" name="MSIP_Label_8cb311d3-aea9-4488-bc88-99739ecc7603_ContentBits">
    <vt:lpwstr>0</vt:lpwstr>
  </property>
  <property fmtid="{D5CDD505-2E9C-101B-9397-08002B2CF9AE}" pid="9" name="MSIP_Label_8cb311d3-aea9-4488-bc88-99739ecc7603_Tag">
    <vt:lpwstr>10, 3, 0, 1</vt:lpwstr>
  </property>
</Properties>
</file>

<file path=docProps/thumbnail.jpeg>
</file>